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1"/>
  </p:notesMasterIdLst>
  <p:handoutMasterIdLst>
    <p:handoutMasterId r:id="rId22"/>
  </p:handoutMasterIdLst>
  <p:sldIdLst>
    <p:sldId id="264" r:id="rId2"/>
    <p:sldId id="256" r:id="rId3"/>
    <p:sldId id="308" r:id="rId4"/>
    <p:sldId id="263" r:id="rId5"/>
    <p:sldId id="325" r:id="rId6"/>
    <p:sldId id="322" r:id="rId7"/>
    <p:sldId id="323" r:id="rId8"/>
    <p:sldId id="338" r:id="rId9"/>
    <p:sldId id="329" r:id="rId10"/>
    <p:sldId id="330" r:id="rId11"/>
    <p:sldId id="326" r:id="rId12"/>
    <p:sldId id="331" r:id="rId13"/>
    <p:sldId id="335" r:id="rId14"/>
    <p:sldId id="336" r:id="rId15"/>
    <p:sldId id="337" r:id="rId16"/>
    <p:sldId id="334" r:id="rId17"/>
    <p:sldId id="332" r:id="rId18"/>
    <p:sldId id="333" r:id="rId19"/>
    <p:sldId id="274"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64186" autoAdjust="0"/>
  </p:normalViewPr>
  <p:slideViewPr>
    <p:cSldViewPr snapToGrid="0" snapToObjects="1">
      <p:cViewPr varScale="1">
        <p:scale>
          <a:sx n="74" d="100"/>
          <a:sy n="74" d="100"/>
        </p:scale>
        <p:origin x="2022" y="60"/>
      </p:cViewPr>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96129EE7-F48F-4C46-B74D-4EBB6C1F3BD3}" type="datetimeFigureOut">
              <a:rPr lang="en-US" smtClean="0"/>
              <a:t>2/21/2019</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F5CB543-180A-4B13-AD79-FCCEBF3F3241}" type="slidenum">
              <a:rPr lang="en-US" smtClean="0"/>
              <a:t>‹#›</a:t>
            </a:fld>
            <a:endParaRPr lang="en-US" dirty="0"/>
          </a:p>
        </p:txBody>
      </p:sp>
    </p:spTree>
    <p:extLst>
      <p:ext uri="{BB962C8B-B14F-4D97-AF65-F5344CB8AC3E}">
        <p14:creationId xmlns:p14="http://schemas.microsoft.com/office/powerpoint/2010/main" val="325940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F38A0696-E8A4-5E47-B426-CB2DE1C28947}" type="datetimeFigureOut">
              <a:rPr lang="en-US" smtClean="0"/>
              <a:t>2/21/2019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Slide</a:t>
            </a:r>
            <a:r>
              <a:rPr lang="en-US" baseline="0" dirty="0" smtClean="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Tree>
    <p:extLst>
      <p:ext uri="{BB962C8B-B14F-4D97-AF65-F5344CB8AC3E}">
        <p14:creationId xmlns:p14="http://schemas.microsoft.com/office/powerpoint/2010/main" val="332342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Tree>
    <p:extLst>
      <p:ext uri="{BB962C8B-B14F-4D97-AF65-F5344CB8AC3E}">
        <p14:creationId xmlns:p14="http://schemas.microsoft.com/office/powerpoint/2010/main" val="82412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r>
              <a:rPr lang="en-US" baseline="0" dirty="0" smtClean="0"/>
              <a:t> Ellen recommends this book for people who are looking for an in-depth resource.</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16</a:t>
            </a:fld>
            <a:endParaRPr lang="en-US" dirty="0"/>
          </a:p>
        </p:txBody>
      </p:sp>
    </p:spTree>
    <p:extLst>
      <p:ext uri="{BB962C8B-B14F-4D97-AF65-F5344CB8AC3E}">
        <p14:creationId xmlns:p14="http://schemas.microsoft.com/office/powerpoint/2010/main" val="165931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evaluation plan is the place to enumerate</a:t>
            </a:r>
            <a:r>
              <a:rPr lang="en-US" baseline="0" dirty="0" smtClean="0"/>
              <a:t> why your research population is the right one to answer your hypothesis. For project grants, explain why the population you are serving is the right one to advance the funder’s philanthropic aims and your desired impact (your funder and your purposes should match).</a:t>
            </a:r>
          </a:p>
          <a:p>
            <a:endParaRPr lang="en-US" baseline="0" dirty="0" smtClean="0"/>
          </a:p>
          <a:p>
            <a:r>
              <a:rPr lang="en-US" baseline="0" dirty="0" smtClean="0"/>
              <a:t>The purpose of describing the ways you will collect and protect data is to illustrate your knowledge and mastery of collection procedures and to demonstrate your reliability as a researcher. For program grants, the data you collect will demonstrate your understanding of the inherent variables that determine successes or challenges in the population you are serving.</a:t>
            </a:r>
          </a:p>
          <a:p>
            <a:endParaRPr lang="en-US" baseline="0" dirty="0" smtClean="0"/>
          </a:p>
          <a:p>
            <a:r>
              <a:rPr lang="en-US" baseline="0" dirty="0" smtClean="0"/>
              <a:t>See the evaluation plan printout from OERL, </a:t>
            </a:r>
            <a:r>
              <a:rPr lang="en-US" baseline="0" dirty="0" err="1" smtClean="0"/>
              <a:t>pg</a:t>
            </a:r>
            <a:r>
              <a:rPr lang="en-US" baseline="0" dirty="0" smtClean="0"/>
              <a:t> 2.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dirty="0"/>
          </a:p>
        </p:txBody>
      </p:sp>
    </p:spTree>
    <p:extLst>
      <p:ext uri="{BB962C8B-B14F-4D97-AF65-F5344CB8AC3E}">
        <p14:creationId xmlns:p14="http://schemas.microsoft.com/office/powerpoint/2010/main" val="107031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18</a:t>
            </a:fld>
            <a:endParaRPr lang="en-US" dirty="0"/>
          </a:p>
        </p:txBody>
      </p:sp>
    </p:spTree>
    <p:extLst>
      <p:ext uri="{BB962C8B-B14F-4D97-AF65-F5344CB8AC3E}">
        <p14:creationId xmlns:p14="http://schemas.microsoft.com/office/powerpoint/2010/main" val="2263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Welcome!</a:t>
            </a:r>
            <a:r>
              <a:rPr lang="en-US" sz="1000" baseline="0" dirty="0" smtClean="0">
                <a:latin typeface="Times New Roman" panose="02020603050405020304" pitchFamily="18" charset="0"/>
                <a:cs typeface="Times New Roman" panose="02020603050405020304" pitchFamily="18" charset="0"/>
              </a:rPr>
              <a:t> We are so glad to be able to make this presentation to you today, and to talk with you more about private foundation funding. </a:t>
            </a:r>
          </a:p>
          <a:p>
            <a:r>
              <a:rPr lang="en-US" sz="1000" baseline="0" dirty="0" smtClean="0">
                <a:latin typeface="Times New Roman" panose="02020603050405020304" pitchFamily="18" charset="0"/>
                <a:cs typeface="Times New Roman" panose="02020603050405020304" pitchFamily="18" charset="0"/>
              </a:rPr>
              <a:t>The Office of Foundation Relations went through some big personnel and organizational changes this year; you may remember us as previously called the Office of Foundation Services, for example. Whatever changes have occurred, however, we’d like you to know that we are still here to aid you in fundraising for programs, research, students, etc from private foundations.</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Our team is all here today, and we are: [Introduce Team]</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Tree>
    <p:extLst>
      <p:ext uri="{BB962C8B-B14F-4D97-AF65-F5344CB8AC3E}">
        <p14:creationId xmlns:p14="http://schemas.microsoft.com/office/powerpoint/2010/main" val="157261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a:t>
            </a:r>
            <a:r>
              <a:rPr lang="en-US" baseline="0" dirty="0" smtClean="0"/>
              <a:t> today’s training is to discuss methods for writing the grant project evaluation section, the metrics of that evaluation, and logic models.</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Tree>
    <p:extLst>
      <p:ext uri="{BB962C8B-B14F-4D97-AF65-F5344CB8AC3E}">
        <p14:creationId xmlns:p14="http://schemas.microsoft.com/office/powerpoint/2010/main" val="87092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the evaluation plan is not specifically requested, you should clearly</a:t>
            </a:r>
            <a:r>
              <a:rPr lang="en-US" baseline="0" dirty="0" smtClean="0"/>
              <a:t> state the intended goals and outcomes of your project, how they will be measured, and what success looks like to you.</a:t>
            </a:r>
          </a:p>
          <a:p>
            <a:endParaRPr lang="en-US" baseline="0" dirty="0" smtClean="0"/>
          </a:p>
          <a:p>
            <a:r>
              <a:rPr lang="en-US" baseline="0" dirty="0" smtClean="0"/>
              <a:t>Evaluations may be formative (occurring at various steps throughout the process to evaluate the implementation of methods) and/or summative (occurring at the end of a project to determine success in achieving intended outcomes).</a:t>
            </a:r>
          </a:p>
          <a:p>
            <a:endParaRPr lang="en-US" baseline="0" dirty="0" smtClean="0"/>
          </a:p>
          <a:p>
            <a:r>
              <a:rPr lang="en-US" baseline="0" dirty="0" smtClean="0"/>
              <a:t>They can be conducted internally by the applicant organization/PI or by external evaluators.</a:t>
            </a:r>
          </a:p>
          <a:p>
            <a:endParaRPr lang="en-US" baseline="0" dirty="0" smtClean="0"/>
          </a:p>
          <a:p>
            <a:r>
              <a:rPr lang="en-US" baseline="0" dirty="0" smtClean="0"/>
              <a:t>The evaluation requirements are often described in detail by the sponsor, which may then determine your evaluation method.</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4</a:t>
            </a:fld>
            <a:endParaRPr lang="en-US" dirty="0"/>
          </a:p>
        </p:txBody>
      </p:sp>
    </p:spTree>
    <p:extLst>
      <p:ext uri="{BB962C8B-B14F-4D97-AF65-F5344CB8AC3E}">
        <p14:creationId xmlns:p14="http://schemas.microsoft.com/office/powerpoint/2010/main" val="328265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cannot be overstated. Your goals</a:t>
            </a:r>
            <a:r>
              <a:rPr lang="en-US" baseline="0" dirty="0" smtClean="0"/>
              <a:t> and outcomes must be measurable. The evaluation section describes how you plan to measure results and by what metric(s) you obtain success.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Tree>
    <p:extLst>
      <p:ext uri="{BB962C8B-B14F-4D97-AF65-F5344CB8AC3E}">
        <p14:creationId xmlns:p14="http://schemas.microsoft.com/office/powerpoint/2010/main" val="354812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Tree>
    <p:extLst>
      <p:ext uri="{BB962C8B-B14F-4D97-AF65-F5344CB8AC3E}">
        <p14:creationId xmlns:p14="http://schemas.microsoft.com/office/powerpoint/2010/main" val="287246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Tree>
    <p:extLst>
      <p:ext uri="{BB962C8B-B14F-4D97-AF65-F5344CB8AC3E}">
        <p14:creationId xmlns:p14="http://schemas.microsoft.com/office/powerpoint/2010/main" val="149168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OERL is</a:t>
            </a:r>
            <a:r>
              <a:rPr lang="en-US" baseline="0" dirty="0" smtClean="0"/>
              <a:t> supported by the National Science Foundation and is a one stop shop for all your grant evaluation needs. I’ve provided you printouts from the criteria section of the support materials. </a:t>
            </a:r>
          </a:p>
          <a:p>
            <a:endParaRPr lang="en-US" baseline="0" dirty="0" smtClean="0"/>
          </a:p>
          <a:p>
            <a:r>
              <a:rPr lang="en-US" baseline="0" dirty="0" smtClean="0"/>
              <a:t>The first is an evaluation plan table that details each section of a comprehensive evaluation plan suitable for NSF. Most private funders will not require this much information (and will likely not give you enough space for all of this) but it’s good to see what the whole enchilada entails. </a:t>
            </a:r>
          </a:p>
          <a:p>
            <a:endParaRPr lang="en-US" baseline="0" dirty="0" smtClean="0"/>
          </a:p>
          <a:p>
            <a:r>
              <a:rPr lang="en-US" baseline="0" dirty="0" smtClean="0"/>
              <a:t>The second is an alignment table that overlays various support sections from this website into one comprehensive table. I’ve selected just the evaluation outline for this printout.</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Tree>
    <p:extLst>
      <p:ext uri="{BB962C8B-B14F-4D97-AF65-F5344CB8AC3E}">
        <p14:creationId xmlns:p14="http://schemas.microsoft.com/office/powerpoint/2010/main" val="632546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smtClean="0"/>
              <a:t>OREGON STATE UNIVERSITY</a:t>
            </a:r>
            <a:endParaRPr lang="en-US" dirty="0"/>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smtClean="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erl.sri.com/home.html"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ttop.org/sites/default/files/public/W.K.%20Kellogg%20LogicModel.pdf" TargetMode="External"/><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fyi.extension.wisc.edu/programdevelopment/logic-models/bibliography/" TargetMode="External"/><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www.eval.or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Paul.DuBois@osu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s://sponsoredprograms.eku.edu/sites/sponsoredprograms.eku.edu/files/files/forms/Proposal%20Review%20Checklist.docx" TargetMode="External"/><Relationship Id="rId4" Type="http://schemas.openxmlformats.org/officeDocument/2006/relationships/hyperlink" Target="https://www.escardio.org/static_file/Escardio/Subspecialty/Councils/CCNAP/Documents/grant_proposal_checkli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foundation relations</a:t>
            </a:r>
            <a:endParaRPr lang="en-US" dirty="0"/>
          </a:p>
        </p:txBody>
      </p:sp>
    </p:spTree>
    <p:extLst>
      <p:ext uri="{BB962C8B-B14F-4D97-AF65-F5344CB8AC3E}">
        <p14:creationId xmlns:p14="http://schemas.microsoft.com/office/powerpoint/2010/main" val="20873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11220" y="731520"/>
            <a:ext cx="10344168" cy="5129530"/>
          </a:xfrm>
        </p:spPr>
        <p:txBody>
          <a:bodyPr>
            <a:normAutofit/>
          </a:bodyPr>
          <a:lstStyle/>
          <a:p>
            <a:pPr marL="0" indent="0">
              <a:spcBef>
                <a:spcPts val="1800"/>
              </a:spcBef>
              <a:buNone/>
            </a:pPr>
            <a:r>
              <a:rPr lang="en-US" sz="3600" dirty="0" smtClean="0">
                <a:solidFill>
                  <a:srgbClr val="DC4405"/>
                </a:solidFill>
                <a:latin typeface="Impact" panose="020B0806030902050204" pitchFamily="34" charset="0"/>
                <a:ea typeface="Verdana" panose="020B0604030504040204" pitchFamily="34" charset="0"/>
                <a:cs typeface="Verdana" panose="020B0604030504040204" pitchFamily="34" charset="0"/>
              </a:rPr>
              <a:t>ONLINE EVALUATION RESOURCE LIBRARY</a:t>
            </a:r>
            <a:endParaRPr lang="en-US" sz="36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hlinkClick r:id="rId3"/>
              </a:rPr>
              <a:t>https</a:t>
            </a:r>
            <a:r>
              <a:rPr lang="en-US" sz="2800" dirty="0">
                <a:latin typeface="Verdana" panose="020B0604030504040204" pitchFamily="34" charset="0"/>
                <a:ea typeface="Verdana" panose="020B0604030504040204" pitchFamily="34" charset="0"/>
                <a:cs typeface="Verdana" panose="020B0604030504040204" pitchFamily="34" charset="0"/>
                <a:hlinkClick r:id="rId3"/>
              </a:rPr>
              <a:t>://</a:t>
            </a:r>
            <a:r>
              <a:rPr lang="en-US" sz="2800" dirty="0" smtClean="0">
                <a:latin typeface="Verdana" panose="020B0604030504040204" pitchFamily="34" charset="0"/>
                <a:ea typeface="Verdana" panose="020B0604030504040204" pitchFamily="34" charset="0"/>
                <a:cs typeface="Verdana" panose="020B0604030504040204" pitchFamily="34" charset="0"/>
                <a:hlinkClick r:id="rId3"/>
              </a:rPr>
              <a:t>oerl.sri.com/home.html</a:t>
            </a:r>
            <a:r>
              <a:rPr lang="en-US" sz="2800" dirty="0" smtClean="0">
                <a:latin typeface="Verdana" panose="020B0604030504040204" pitchFamily="34" charset="0"/>
                <a:ea typeface="Verdana" panose="020B0604030504040204" pitchFamily="34" charset="0"/>
                <a:cs typeface="Verdana" panose="020B0604030504040204" pitchFamily="34" charset="0"/>
              </a:rPr>
              <a:t> </a:t>
            </a:r>
          </a:p>
          <a:p>
            <a:pPr marL="0" indent="0">
              <a:spcBef>
                <a:spcPts val="1800"/>
              </a:spcBef>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Online resource with evaluation examples and instruments for several content areas.</a:t>
            </a:r>
          </a:p>
          <a:p>
            <a:pPr marL="0" indent="0" algn="r">
              <a:spcBef>
                <a:spcPts val="1800"/>
              </a:spcBef>
              <a:buNone/>
            </a:pPr>
            <a:endParaRPr lang="en-US" sz="2000" i="1" dirty="0" smtClean="0">
              <a:latin typeface="Verdana" panose="020B0604030504040204" pitchFamily="34" charset="0"/>
              <a:ea typeface="Verdana" panose="020B0604030504040204" pitchFamily="34" charset="0"/>
              <a:cs typeface="Verdana" panose="020B0604030504040204" pitchFamily="34" charset="0"/>
            </a:endParaRPr>
          </a:p>
          <a:p>
            <a:pPr marL="0" indent="0" algn="r">
              <a:spcBef>
                <a:spcPts val="1800"/>
              </a:spcBef>
              <a:buNone/>
            </a:pPr>
            <a:r>
              <a:rPr lang="en-US" sz="2000" i="1" dirty="0" smtClean="0">
                <a:latin typeface="Verdana" panose="020B0604030504040204" pitchFamily="34" charset="0"/>
                <a:ea typeface="Verdana" panose="020B0604030504040204" pitchFamily="34" charset="0"/>
                <a:cs typeface="Verdana" panose="020B0604030504040204" pitchFamily="34" charset="0"/>
              </a:rPr>
              <a:t>OERL </a:t>
            </a:r>
            <a:r>
              <a:rPr lang="en-US" sz="2000" i="1" dirty="0">
                <a:latin typeface="Verdana" panose="020B0604030504040204" pitchFamily="34" charset="0"/>
                <a:ea typeface="Verdana" panose="020B0604030504040204" pitchFamily="34" charset="0"/>
                <a:cs typeface="Verdana" panose="020B0604030504040204" pitchFamily="34" charset="0"/>
              </a:rPr>
              <a:t>is designed to help current and aspiring principal investigators and evaluators learn more about how project evaluations have been planned, implemented, and reported within the context of EHR programs. Additional audiences include NSF program officers, evaluation professionals, and evaluation training programs.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9</a:t>
            </a:fld>
            <a:endParaRPr lang="en-US" dirty="0"/>
          </a:p>
        </p:txBody>
      </p:sp>
    </p:spTree>
    <p:extLst>
      <p:ext uri="{BB962C8B-B14F-4D97-AF65-F5344CB8AC3E}">
        <p14:creationId xmlns:p14="http://schemas.microsoft.com/office/powerpoint/2010/main" val="4214291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Why Evaluations</a:t>
            </a:r>
          </a:p>
          <a:p>
            <a:pPr>
              <a:spcBef>
                <a:spcPts val="0"/>
              </a:spcBef>
            </a:pPr>
            <a:endParaRPr lang="en-US" dirty="0">
              <a:solidFill>
                <a:schemeClr val="accent2"/>
              </a:solidFill>
            </a:endParaRPr>
          </a:p>
          <a:p>
            <a:pPr>
              <a:spcBef>
                <a:spcPts val="0"/>
              </a:spcBef>
            </a:pPr>
            <a:r>
              <a:rPr lang="en-US" dirty="0">
                <a:solidFill>
                  <a:schemeClr val="accent2"/>
                </a:solidFill>
              </a:rPr>
              <a:t>Measurable Results</a:t>
            </a:r>
          </a:p>
          <a:p>
            <a:pPr>
              <a:spcBef>
                <a:spcPts val="0"/>
              </a:spcBef>
            </a:pPr>
            <a:endParaRPr lang="en-US" dirty="0">
              <a:solidFill>
                <a:schemeClr val="accent2"/>
              </a:solidFill>
            </a:endParaRPr>
          </a:p>
          <a:p>
            <a:pPr>
              <a:spcBef>
                <a:spcPts val="0"/>
              </a:spcBef>
            </a:pPr>
            <a:r>
              <a:rPr lang="en-US" dirty="0">
                <a:solidFill>
                  <a:schemeClr val="accent2"/>
                </a:solidFill>
              </a:rPr>
              <a:t>Evaluation Plan Checklists</a:t>
            </a:r>
          </a:p>
          <a:p>
            <a:pPr>
              <a:spcBef>
                <a:spcPts val="0"/>
              </a:spcBef>
            </a:pPr>
            <a:endParaRPr lang="en-US" dirty="0">
              <a:solidFill>
                <a:schemeClr val="accent2"/>
              </a:solidFill>
            </a:endParaRPr>
          </a:p>
          <a:p>
            <a:pPr>
              <a:spcBef>
                <a:spcPts val="0"/>
              </a:spcBef>
            </a:pPr>
            <a:r>
              <a:rPr lang="en-US" b="1" dirty="0">
                <a:solidFill>
                  <a:schemeClr val="accent2"/>
                </a:solidFill>
              </a:rPr>
              <a:t>Logic Models</a:t>
            </a:r>
          </a:p>
          <a:p>
            <a:pPr>
              <a:spcBef>
                <a:spcPts val="0"/>
              </a:spcBef>
            </a:pPr>
            <a:endParaRPr lang="en-US" dirty="0">
              <a:solidFill>
                <a:schemeClr val="accent2"/>
              </a:solidFill>
            </a:endParaRPr>
          </a:p>
          <a:p>
            <a:pPr>
              <a:spcBef>
                <a:spcPts val="0"/>
              </a:spcBef>
            </a:pPr>
            <a:r>
              <a:rPr lang="en-US" dirty="0">
                <a:solidFill>
                  <a:schemeClr val="accent2"/>
                </a:solidFill>
              </a:rPr>
              <a:t>Data Collection and Sampling</a:t>
            </a:r>
          </a:p>
          <a:p>
            <a:pPr>
              <a:spcBef>
                <a:spcPts val="0"/>
              </a:spcBef>
            </a:pPr>
            <a:endParaRPr lang="en-US" dirty="0">
              <a:solidFill>
                <a:schemeClr val="accent2"/>
              </a:solidFill>
            </a:endParaRPr>
          </a:p>
          <a:p>
            <a:pPr>
              <a:spcBef>
                <a:spcPts val="0"/>
              </a:spcBef>
            </a:pPr>
            <a:r>
              <a:rPr lang="en-US" dirty="0">
                <a:solidFill>
                  <a:schemeClr val="accent2"/>
                </a:solidFill>
              </a:rPr>
              <a:t>Conclusion</a:t>
            </a:r>
          </a:p>
          <a:p>
            <a:pPr>
              <a:spcBef>
                <a:spcPts val="0"/>
              </a:spcBef>
            </a:pPr>
            <a:endParaRPr lang="en-US" dirty="0">
              <a:solidFill>
                <a:schemeClr val="accent2"/>
              </a:solidFill>
            </a:endParaRP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W.K. KELLOGG FOUNDATION</a:t>
            </a:r>
          </a:p>
          <a:p>
            <a:pPr marL="0" indent="0">
              <a:spcBef>
                <a:spcPts val="1800"/>
              </a:spcBef>
              <a:buNone/>
            </a:pPr>
            <a:r>
              <a:rPr lang="en-US" i="1" dirty="0" smtClean="0">
                <a:solidFill>
                  <a:srgbClr val="DC4405"/>
                </a:solidFill>
                <a:latin typeface="Veranda"/>
                <a:ea typeface="Verdana" panose="020B0604030504040204" pitchFamily="34" charset="0"/>
                <a:cs typeface="Verdana" panose="020B0604030504040204" pitchFamily="34" charset="0"/>
              </a:rPr>
              <a:t>“…a logic model is a systematic and visual way to present and share your understanding of the relationships among the resources you have to operate your program [or research], the activities you plan, and the changes or results you hope to achieve.”</a:t>
            </a:r>
          </a:p>
          <a:p>
            <a:pPr marL="0" indent="0">
              <a:spcBef>
                <a:spcPts val="1800"/>
              </a:spcBef>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Logic Models</a:t>
            </a:r>
          </a:p>
        </p:txBody>
      </p:sp>
    </p:spTree>
    <p:extLst>
      <p:ext uri="{BB962C8B-B14F-4D97-AF65-F5344CB8AC3E}">
        <p14:creationId xmlns:p14="http://schemas.microsoft.com/office/powerpoint/2010/main" val="2731337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799923" y="1091324"/>
            <a:ext cx="10695102" cy="3354552"/>
          </a:xfrm>
          <a:prstGeom prst="rect">
            <a:avLst/>
          </a:prstGeom>
        </p:spPr>
      </p:pic>
      <p:sp>
        <p:nvSpPr>
          <p:cNvPr id="8" name="Rectangle 7"/>
          <p:cNvSpPr/>
          <p:nvPr/>
        </p:nvSpPr>
        <p:spPr>
          <a:xfrm>
            <a:off x="7607300" y="4551195"/>
            <a:ext cx="3746500" cy="523220"/>
          </a:xfrm>
          <a:prstGeom prst="rect">
            <a:avLst/>
          </a:prstGeom>
        </p:spPr>
        <p:txBody>
          <a:bodyPr wrap="square">
            <a:spAutoFit/>
          </a:bodyPr>
          <a:lstStyle/>
          <a:p>
            <a:r>
              <a:rPr lang="en-US" sz="1400" i="1" dirty="0">
                <a:solidFill>
                  <a:schemeClr val="tx1">
                    <a:lumMod val="50000"/>
                    <a:lumOff val="50000"/>
                  </a:schemeClr>
                </a:solidFill>
                <a:hlinkClick r:id="rId3"/>
              </a:rPr>
              <a:t>https://www.bttop.org/sites/default/files/public/W.K.%</a:t>
            </a:r>
            <a:r>
              <a:rPr lang="en-US" sz="1400" i="1" dirty="0" smtClean="0">
                <a:solidFill>
                  <a:schemeClr val="tx1">
                    <a:lumMod val="50000"/>
                    <a:lumOff val="50000"/>
                  </a:schemeClr>
                </a:solidFill>
                <a:hlinkClick r:id="rId3"/>
              </a:rPr>
              <a:t>20Kellogg%20LogicModel.pdf</a:t>
            </a:r>
            <a:r>
              <a:rPr lang="en-US" sz="1400" i="1" dirty="0" smtClean="0">
                <a:solidFill>
                  <a:schemeClr val="tx1">
                    <a:lumMod val="50000"/>
                    <a:lumOff val="50000"/>
                  </a:schemeClr>
                </a:solidFill>
              </a:rPr>
              <a:t> </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2583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Model Examples</a:t>
            </a:r>
            <a:endParaRPr lang="en-US" dirty="0"/>
          </a:p>
        </p:txBody>
      </p:sp>
      <p:sp>
        <p:nvSpPr>
          <p:cNvPr id="4" name="Footer Placeholder 3"/>
          <p:cNvSpPr>
            <a:spLocks noGrp="1"/>
          </p:cNvSpPr>
          <p:nvPr>
            <p:ph type="ftr" sz="quarter" idx="11"/>
          </p:nvPr>
        </p:nvSpPr>
        <p:spPr/>
        <p:txBody>
          <a:bodyPr/>
          <a:lstStyle/>
          <a:p>
            <a:r>
              <a:rPr lang="en-US"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12</a:t>
            </a:fld>
            <a:endParaRPr lang="en-US" dirty="0"/>
          </a:p>
        </p:txBody>
      </p:sp>
      <p:pic>
        <p:nvPicPr>
          <p:cNvPr id="7" name="Content Placeholder 6">
            <a:extLst>
              <a:ext uri="{FF2B5EF4-FFF2-40B4-BE49-F238E27FC236}">
                <a16:creationId xmlns:a16="http://schemas.microsoft.com/office/drawing/2014/main" id="{23353EEE-88F6-234B-B26E-9AC83DA6F975}"/>
              </a:ext>
            </a:extLst>
          </p:cNvPr>
          <p:cNvPicPr>
            <a:picLocks noGrp="1" noChangeAspect="1"/>
          </p:cNvPicPr>
          <p:nvPr>
            <p:ph sz="half" idx="2"/>
          </p:nvPr>
        </p:nvPicPr>
        <p:blipFill>
          <a:blip r:embed="rId2"/>
          <a:stretch>
            <a:fillRect/>
          </a:stretch>
        </p:blipFill>
        <p:spPr>
          <a:xfrm>
            <a:off x="4378363" y="1303412"/>
            <a:ext cx="7416501" cy="4721839"/>
          </a:xfrm>
          <a:prstGeom prst="rect">
            <a:avLst/>
          </a:prstGeom>
        </p:spPr>
      </p:pic>
      <p:sp>
        <p:nvSpPr>
          <p:cNvPr id="3" name="Content Placeholder 2"/>
          <p:cNvSpPr>
            <a:spLocks noGrp="1"/>
          </p:cNvSpPr>
          <p:nvPr>
            <p:ph sz="half" idx="1"/>
          </p:nvPr>
        </p:nvSpPr>
        <p:spPr>
          <a:xfrm>
            <a:off x="580016" y="1673913"/>
            <a:ext cx="4798807" cy="4351338"/>
          </a:xfrm>
        </p:spPr>
        <p:txBody>
          <a:bodyPr>
            <a:normAutofit/>
          </a:bodyPr>
          <a:lstStyle/>
          <a:p>
            <a:r>
              <a:rPr lang="en-US" sz="2400" dirty="0" err="1">
                <a:hlinkClick r:id="rId3"/>
              </a:rPr>
              <a:t>UWisconsin</a:t>
            </a:r>
            <a:r>
              <a:rPr lang="en-US" sz="2400" dirty="0">
                <a:hlinkClick r:id="rId3"/>
              </a:rPr>
              <a:t> – Extension</a:t>
            </a:r>
            <a:endParaRPr lang="en-US" sz="2400" dirty="0"/>
          </a:p>
          <a:p>
            <a:pPr lvl="1"/>
            <a:r>
              <a:rPr lang="en-US" sz="2000" dirty="0"/>
              <a:t>Templates</a:t>
            </a:r>
          </a:p>
          <a:p>
            <a:pPr lvl="1"/>
            <a:r>
              <a:rPr lang="en-US" sz="2000" dirty="0"/>
              <a:t>Examples</a:t>
            </a:r>
          </a:p>
          <a:p>
            <a:endParaRPr lang="en-US" dirty="0"/>
          </a:p>
        </p:txBody>
      </p:sp>
    </p:spTree>
    <p:extLst>
      <p:ext uri="{BB962C8B-B14F-4D97-AF65-F5344CB8AC3E}">
        <p14:creationId xmlns:p14="http://schemas.microsoft.com/office/powerpoint/2010/main" val="36751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Logic Model</a:t>
            </a:r>
            <a:endParaRPr lang="en-US" dirty="0"/>
          </a:p>
        </p:txBody>
      </p:sp>
      <p:sp>
        <p:nvSpPr>
          <p:cNvPr id="3" name="Content Placeholder 2"/>
          <p:cNvSpPr>
            <a:spLocks noGrp="1"/>
          </p:cNvSpPr>
          <p:nvPr>
            <p:ph idx="1"/>
          </p:nvPr>
        </p:nvSpPr>
        <p:spPr/>
        <p:txBody>
          <a:bodyPr/>
          <a:lstStyle/>
          <a:p>
            <a:pPr marL="0" indent="0">
              <a:buNone/>
            </a:pPr>
            <a:r>
              <a:rPr lang="en-US" dirty="0"/>
              <a:t>Logic models are read from left to right</a:t>
            </a:r>
            <a:r>
              <a:rPr lang="en-US" dirty="0" smtClean="0"/>
              <a:t>, </a:t>
            </a:r>
            <a:r>
              <a:rPr lang="en-US" dirty="0"/>
              <a:t>but often created in the reverse order. </a:t>
            </a:r>
          </a:p>
          <a:p>
            <a:pPr marL="0" indent="0">
              <a:buNone/>
            </a:pPr>
            <a:r>
              <a:rPr lang="en-US" sz="3200" dirty="0" smtClean="0">
                <a:solidFill>
                  <a:srgbClr val="DC4405"/>
                </a:solidFill>
                <a:latin typeface="Impact" panose="020B0806030902050204" pitchFamily="34" charset="0"/>
              </a:rPr>
              <a:t>CONSIDER:</a:t>
            </a:r>
            <a:endParaRPr lang="en-US" dirty="0"/>
          </a:p>
          <a:p>
            <a:pPr marL="514350" indent="-514350">
              <a:buAutoNum type="arabicPeriod"/>
            </a:pPr>
            <a:r>
              <a:rPr lang="en-US" dirty="0"/>
              <a:t>What will be evaluated/measured</a:t>
            </a:r>
          </a:p>
          <a:p>
            <a:pPr marL="971550" lvl="1" indent="-514350">
              <a:buFont typeface="+mj-lt"/>
              <a:buAutoNum type="alphaLcPeriod"/>
            </a:pPr>
            <a:r>
              <a:rPr lang="en-US" dirty="0"/>
              <a:t>What level of data is needed? </a:t>
            </a:r>
          </a:p>
          <a:p>
            <a:pPr marL="971550" lvl="1" indent="-514350">
              <a:buFont typeface="+mj-lt"/>
              <a:buAutoNum type="alphaLcPeriod"/>
            </a:pPr>
            <a:r>
              <a:rPr lang="en-US" dirty="0"/>
              <a:t>How will data be collected? </a:t>
            </a:r>
          </a:p>
          <a:p>
            <a:pPr marL="514350" indent="-514350">
              <a:buAutoNum type="arabicPeriod"/>
            </a:pPr>
            <a:r>
              <a:rPr lang="en-US" dirty="0"/>
              <a:t>Select indicators of progress</a:t>
            </a:r>
          </a:p>
          <a:p>
            <a:pPr marL="971550" lvl="1" indent="-514350">
              <a:buFont typeface="+mj-lt"/>
              <a:buAutoNum type="alphaLcPeriod"/>
            </a:pPr>
            <a:r>
              <a:rPr lang="en-US" dirty="0"/>
              <a:t>Objectives met?</a:t>
            </a:r>
          </a:p>
          <a:p>
            <a:pPr marL="971550" lvl="1" indent="-514350">
              <a:buFont typeface="+mj-lt"/>
              <a:buAutoNum type="alphaLcPeriod"/>
            </a:pPr>
            <a:r>
              <a:rPr lang="en-US" dirty="0"/>
              <a:t>Data collected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13</a:t>
            </a:fld>
            <a:endParaRPr lang="en-US" dirty="0"/>
          </a:p>
        </p:txBody>
      </p:sp>
    </p:spTree>
    <p:extLst>
      <p:ext uri="{BB962C8B-B14F-4D97-AF65-F5344CB8AC3E}">
        <p14:creationId xmlns:p14="http://schemas.microsoft.com/office/powerpoint/2010/main" val="243587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Logic Model</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Layout a simple logic model</a:t>
            </a:r>
          </a:p>
          <a:p>
            <a:pPr marL="514350" indent="-514350">
              <a:buFont typeface="+mj-lt"/>
              <a:buAutoNum type="arabicPeriod"/>
            </a:pPr>
            <a:r>
              <a:rPr lang="en-US" dirty="0"/>
              <a:t>Fill in activities, outputs, and outcomes</a:t>
            </a:r>
          </a:p>
          <a:p>
            <a:pPr marL="514350" indent="-514350">
              <a:buFont typeface="+mj-lt"/>
              <a:buAutoNum type="arabicPeriod"/>
            </a:pPr>
            <a:r>
              <a:rPr lang="en-US" dirty="0"/>
              <a:t>Then sequence by connecting program components to outputs and outcomes</a:t>
            </a:r>
          </a:p>
          <a:p>
            <a:pPr marL="514350" indent="-514350">
              <a:buFont typeface="+mj-lt"/>
              <a:buAutoNum type="arabicPeriod"/>
            </a:pPr>
            <a:r>
              <a:rPr lang="en-US" dirty="0"/>
              <a:t>Use arrows, or other visuals to indicate relationships</a:t>
            </a:r>
          </a:p>
          <a:p>
            <a:pPr marL="514350" indent="-514350">
              <a:buFont typeface="+mj-lt"/>
              <a:buAutoNum type="arabicPeriod"/>
            </a:pPr>
            <a:r>
              <a:rPr lang="en-US" dirty="0"/>
              <a:t>Revise!</a:t>
            </a:r>
          </a:p>
          <a:p>
            <a:endParaRPr lang="en-US" dirty="0"/>
          </a:p>
          <a:p>
            <a:r>
              <a:rPr lang="en-US" dirty="0"/>
              <a:t>Other resources: American Evaluation Association – </a:t>
            </a:r>
            <a:r>
              <a:rPr lang="en-US" dirty="0" smtClean="0">
                <a:hlinkClick r:id="rId2"/>
              </a:rPr>
              <a:t>www.eval.org</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14</a:t>
            </a:fld>
            <a:endParaRPr lang="en-US" dirty="0"/>
          </a:p>
        </p:txBody>
      </p:sp>
    </p:spTree>
    <p:extLst>
      <p:ext uri="{BB962C8B-B14F-4D97-AF65-F5344CB8AC3E}">
        <p14:creationId xmlns:p14="http://schemas.microsoft.com/office/powerpoint/2010/main" val="2270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Why Evaluations</a:t>
            </a:r>
          </a:p>
          <a:p>
            <a:pPr>
              <a:spcBef>
                <a:spcPts val="0"/>
              </a:spcBef>
            </a:pPr>
            <a:endParaRPr lang="en-US" dirty="0">
              <a:solidFill>
                <a:schemeClr val="accent2"/>
              </a:solidFill>
            </a:endParaRPr>
          </a:p>
          <a:p>
            <a:pPr>
              <a:spcBef>
                <a:spcPts val="0"/>
              </a:spcBef>
            </a:pPr>
            <a:r>
              <a:rPr lang="en-US" dirty="0">
                <a:solidFill>
                  <a:schemeClr val="accent2"/>
                </a:solidFill>
              </a:rPr>
              <a:t>Measurable Results</a:t>
            </a:r>
          </a:p>
          <a:p>
            <a:pPr>
              <a:spcBef>
                <a:spcPts val="0"/>
              </a:spcBef>
            </a:pPr>
            <a:endParaRPr lang="en-US" dirty="0">
              <a:solidFill>
                <a:schemeClr val="accent2"/>
              </a:solidFill>
            </a:endParaRPr>
          </a:p>
          <a:p>
            <a:pPr>
              <a:spcBef>
                <a:spcPts val="0"/>
              </a:spcBef>
            </a:pPr>
            <a:r>
              <a:rPr lang="en-US" dirty="0">
                <a:solidFill>
                  <a:schemeClr val="accent2"/>
                </a:solidFill>
              </a:rPr>
              <a:t>Evaluation Plan Checklists</a:t>
            </a:r>
          </a:p>
          <a:p>
            <a:pPr>
              <a:spcBef>
                <a:spcPts val="0"/>
              </a:spcBef>
            </a:pPr>
            <a:endParaRPr lang="en-US" dirty="0">
              <a:solidFill>
                <a:schemeClr val="accent2"/>
              </a:solidFill>
            </a:endParaRPr>
          </a:p>
          <a:p>
            <a:pPr>
              <a:spcBef>
                <a:spcPts val="0"/>
              </a:spcBef>
            </a:pPr>
            <a:r>
              <a:rPr lang="en-US" b="1" dirty="0">
                <a:solidFill>
                  <a:schemeClr val="accent2"/>
                </a:solidFill>
              </a:rPr>
              <a:t>Logic Models</a:t>
            </a:r>
          </a:p>
          <a:p>
            <a:pPr>
              <a:spcBef>
                <a:spcPts val="0"/>
              </a:spcBef>
            </a:pPr>
            <a:endParaRPr lang="en-US" dirty="0">
              <a:solidFill>
                <a:schemeClr val="accent2"/>
              </a:solidFill>
            </a:endParaRPr>
          </a:p>
          <a:p>
            <a:pPr>
              <a:spcBef>
                <a:spcPts val="0"/>
              </a:spcBef>
            </a:pPr>
            <a:r>
              <a:rPr lang="en-US" dirty="0">
                <a:solidFill>
                  <a:schemeClr val="accent2"/>
                </a:solidFill>
              </a:rPr>
              <a:t>Data Collection and Sampling</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EXERCISE</a:t>
            </a:r>
          </a:p>
          <a:p>
            <a:endParaRPr lang="en-US" sz="2400" dirty="0" smtClean="0"/>
          </a:p>
          <a:p>
            <a:r>
              <a:rPr lang="en-US" sz="2800" dirty="0" smtClean="0"/>
              <a:t>Search </a:t>
            </a:r>
            <a:r>
              <a:rPr lang="en-US" sz="2800" dirty="0"/>
              <a:t>for logic model image examples in your discipline</a:t>
            </a:r>
          </a:p>
          <a:p>
            <a:r>
              <a:rPr lang="en-US" sz="2800" dirty="0"/>
              <a:t>Ex. “logic models chemistry”</a:t>
            </a:r>
          </a:p>
          <a:p>
            <a:pPr marL="0" indent="0">
              <a:spcBef>
                <a:spcPts val="1800"/>
              </a:spcBef>
              <a:buNone/>
            </a:pPr>
            <a:endParaRPr lang="en-US" sz="2400" dirty="0">
              <a:solidFill>
                <a:srgbClr val="DC4405"/>
              </a:solidFill>
              <a:latin typeface="Veranda"/>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Logic Models</a:t>
            </a:r>
          </a:p>
        </p:txBody>
      </p:sp>
    </p:spTree>
    <p:extLst>
      <p:ext uri="{BB962C8B-B14F-4D97-AF65-F5344CB8AC3E}">
        <p14:creationId xmlns:p14="http://schemas.microsoft.com/office/powerpoint/2010/main" val="73833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ogic Model Guidebook"/>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554913" y="2405062"/>
            <a:ext cx="1428750"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OSU FOUNDATION</a:t>
            </a:r>
            <a:endParaRPr lang="en-US" dirty="0"/>
          </a:p>
        </p:txBody>
      </p:sp>
      <p:sp>
        <p:nvSpPr>
          <p:cNvPr id="3" name="Slide Number Placeholder 2"/>
          <p:cNvSpPr>
            <a:spLocks noGrp="1"/>
          </p:cNvSpPr>
          <p:nvPr>
            <p:ph type="sldNum" sz="quarter" idx="12"/>
          </p:nvPr>
        </p:nvSpPr>
        <p:spPr/>
        <p:txBody>
          <a:bodyPr/>
          <a:lstStyle/>
          <a:p>
            <a:fld id="{AAB6004F-53F9-E74D-AC89-56EA63355CB3}" type="slidenum">
              <a:rPr lang="en-US" smtClean="0"/>
              <a:pPr/>
              <a:t>16</a:t>
            </a:fld>
            <a:endParaRPr lang="en-US" dirty="0"/>
          </a:p>
        </p:txBody>
      </p:sp>
      <p:pic>
        <p:nvPicPr>
          <p:cNvPr id="7" name="Content Placeholder 6"/>
          <p:cNvPicPr>
            <a:picLocks noGrp="1" noChangeAspect="1"/>
          </p:cNvPicPr>
          <p:nvPr>
            <p:ph sz="half" idx="4294967295"/>
          </p:nvPr>
        </p:nvPicPr>
        <p:blipFill rotWithShape="1">
          <a:blip r:embed="rId4"/>
          <a:srcRect b="39770"/>
          <a:stretch/>
        </p:blipFill>
        <p:spPr>
          <a:xfrm>
            <a:off x="5241542" y="1199355"/>
            <a:ext cx="6319837" cy="4449763"/>
          </a:xfrm>
          <a:prstGeom prst="rect">
            <a:avLst/>
          </a:prstGeom>
        </p:spPr>
      </p:pic>
      <p:pic>
        <p:nvPicPr>
          <p:cNvPr id="1028" name="Picture 4" descr="The Logic Model Guid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72" y="1413220"/>
            <a:ext cx="2819181" cy="402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Why Evaluations</a:t>
            </a:r>
          </a:p>
          <a:p>
            <a:pPr>
              <a:spcBef>
                <a:spcPts val="0"/>
              </a:spcBef>
            </a:pPr>
            <a:endParaRPr lang="en-US" dirty="0">
              <a:solidFill>
                <a:schemeClr val="accent2"/>
              </a:solidFill>
            </a:endParaRPr>
          </a:p>
          <a:p>
            <a:pPr>
              <a:spcBef>
                <a:spcPts val="0"/>
              </a:spcBef>
            </a:pPr>
            <a:r>
              <a:rPr lang="en-US" dirty="0">
                <a:solidFill>
                  <a:schemeClr val="accent2"/>
                </a:solidFill>
              </a:rPr>
              <a:t>Measurable Results</a:t>
            </a:r>
          </a:p>
          <a:p>
            <a:pPr>
              <a:spcBef>
                <a:spcPts val="0"/>
              </a:spcBef>
            </a:pPr>
            <a:endParaRPr lang="en-US" dirty="0">
              <a:solidFill>
                <a:schemeClr val="accent2"/>
              </a:solidFill>
            </a:endParaRPr>
          </a:p>
          <a:p>
            <a:pPr>
              <a:spcBef>
                <a:spcPts val="0"/>
              </a:spcBef>
            </a:pPr>
            <a:r>
              <a:rPr lang="en-US" dirty="0">
                <a:solidFill>
                  <a:schemeClr val="accent2"/>
                </a:solidFill>
              </a:rPr>
              <a:t>Evaluation Plan Checklists</a:t>
            </a:r>
          </a:p>
          <a:p>
            <a:pPr>
              <a:spcBef>
                <a:spcPts val="0"/>
              </a:spcBef>
            </a:pPr>
            <a:endParaRPr lang="en-US" dirty="0">
              <a:solidFill>
                <a:schemeClr val="accent2"/>
              </a:solidFill>
            </a:endParaRPr>
          </a:p>
          <a:p>
            <a:pPr>
              <a:spcBef>
                <a:spcPts val="0"/>
              </a:spcBef>
            </a:pPr>
            <a:r>
              <a:rPr lang="en-US" dirty="0">
                <a:solidFill>
                  <a:schemeClr val="accent2"/>
                </a:solidFill>
              </a:rPr>
              <a:t>Logic Models</a:t>
            </a:r>
          </a:p>
          <a:p>
            <a:pPr>
              <a:spcBef>
                <a:spcPts val="0"/>
              </a:spcBef>
            </a:pPr>
            <a:endParaRPr lang="en-US" dirty="0">
              <a:solidFill>
                <a:schemeClr val="accent2"/>
              </a:solidFill>
            </a:endParaRPr>
          </a:p>
          <a:p>
            <a:pPr>
              <a:spcBef>
                <a:spcPts val="0"/>
              </a:spcBef>
            </a:pPr>
            <a:r>
              <a:rPr lang="en-US" b="1" dirty="0">
                <a:solidFill>
                  <a:schemeClr val="accent2"/>
                </a:solidFill>
              </a:rPr>
              <a:t>Data Collection and Sampling</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KEY CONSIDERATIONS</a:t>
            </a:r>
            <a:endParaRPr lang="en-US" sz="2400"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514350" indent="-514350">
              <a:spcBef>
                <a:spcPts val="1800"/>
              </a:spcBef>
              <a:buFont typeface="+mj-lt"/>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Lay out why your sample population is the right one to answer your research questions</a:t>
            </a:r>
          </a:p>
          <a:p>
            <a:pPr marL="514350" indent="-514350">
              <a:spcBef>
                <a:spcPts val="1800"/>
              </a:spcBef>
              <a:buFont typeface="+mj-lt"/>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Explain why, when, and how the data will be obtained</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Data Collection and Sampling</a:t>
            </a:r>
          </a:p>
        </p:txBody>
      </p:sp>
    </p:spTree>
    <p:extLst>
      <p:ext uri="{BB962C8B-B14F-4D97-AF65-F5344CB8AC3E}">
        <p14:creationId xmlns:p14="http://schemas.microsoft.com/office/powerpoint/2010/main" val="99509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smtClean="0"/>
              <a:t>OSU FOUNDATION</a:t>
            </a:r>
            <a:endParaRPr lang="en-US" dirty="0"/>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18</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smtClean="0"/>
              <a:t>Questions?</a:t>
            </a:r>
            <a:endParaRPr lang="en-US" dirty="0"/>
          </a:p>
        </p:txBody>
      </p:sp>
    </p:spTree>
    <p:extLst>
      <p:ext uri="{BB962C8B-B14F-4D97-AF65-F5344CB8AC3E}">
        <p14:creationId xmlns:p14="http://schemas.microsoft.com/office/powerpoint/2010/main" val="312564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Foundation Relations Team</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r>
              <a:rPr lang="en-US" b="1" dirty="0" smtClean="0"/>
              <a:t>Aaron Shonk, Senior Director</a:t>
            </a:r>
          </a:p>
          <a:p>
            <a:r>
              <a:rPr lang="en-US" dirty="0" smtClean="0">
                <a:latin typeface="Veranda"/>
                <a:hlinkClick r:id="rId3"/>
              </a:rPr>
              <a:t>Aaron.Shonk@osufoundation.org</a:t>
            </a:r>
            <a:endParaRPr lang="en-US" dirty="0">
              <a:latin typeface="Veranda"/>
            </a:endParaRPr>
          </a:p>
          <a:p>
            <a:r>
              <a:rPr lang="en-US" dirty="0" smtClean="0">
                <a:latin typeface="Veranda"/>
              </a:rPr>
              <a:t>Ph:7-6961</a:t>
            </a:r>
          </a:p>
          <a:p>
            <a:endParaRPr lang="en-US" dirty="0" smtClean="0"/>
          </a:p>
          <a:p>
            <a:r>
              <a:rPr lang="en-US" b="1" dirty="0" smtClean="0"/>
              <a:t>Elizabeth Ocampo, Coordinator</a:t>
            </a:r>
          </a:p>
          <a:p>
            <a:r>
              <a:rPr lang="en-US" dirty="0" smtClean="0">
                <a:latin typeface="Veranda"/>
                <a:hlinkClick r:id="rId4"/>
              </a:rPr>
              <a:t>Elizabeth.Ocampo@osufoundation.org</a:t>
            </a:r>
            <a:r>
              <a:rPr lang="en-US" dirty="0" smtClean="0">
                <a:latin typeface="Veranda"/>
              </a:rPr>
              <a:t> </a:t>
            </a:r>
          </a:p>
          <a:p>
            <a:r>
              <a:rPr lang="en-US" dirty="0" smtClean="0">
                <a:latin typeface="Veranda"/>
              </a:rPr>
              <a:t>Ph:7-7362</a:t>
            </a:r>
          </a:p>
        </p:txBody>
      </p:sp>
      <p:sp>
        <p:nvSpPr>
          <p:cNvPr id="14" name="Subtitle 2"/>
          <p:cNvSpPr txBox="1">
            <a:spLocks/>
          </p:cNvSpPr>
          <p:nvPr/>
        </p:nvSpPr>
        <p:spPr>
          <a:xfrm>
            <a:off x="6154759" y="3150822"/>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smtClean="0"/>
              <a:t>Paul DuBois, Associate Director</a:t>
            </a:r>
          </a:p>
          <a:p>
            <a:r>
              <a:rPr lang="en-US" dirty="0" smtClean="0">
                <a:latin typeface="Veranda"/>
                <a:hlinkClick r:id="rId4"/>
              </a:rPr>
              <a:t>Paul.DuBois@osufoundation.org</a:t>
            </a:r>
            <a:r>
              <a:rPr lang="en-US" dirty="0" smtClean="0">
                <a:latin typeface="Veranda"/>
              </a:rPr>
              <a:t> </a:t>
            </a:r>
          </a:p>
          <a:p>
            <a:r>
              <a:rPr lang="en-US" dirty="0" smtClean="0">
                <a:latin typeface="Veranda"/>
              </a:rPr>
              <a:t>Ph:7-3755</a:t>
            </a:r>
          </a:p>
        </p:txBody>
      </p:sp>
    </p:spTree>
    <p:extLst>
      <p:ext uri="{BB962C8B-B14F-4D97-AF65-F5344CB8AC3E}">
        <p14:creationId xmlns:p14="http://schemas.microsoft.com/office/powerpoint/2010/main" val="127905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356560"/>
          </a:xfrm>
        </p:spPr>
        <p:txBody>
          <a:bodyPr>
            <a:noAutofit/>
          </a:bodyPr>
          <a:lstStyle/>
          <a:p>
            <a:r>
              <a:rPr lang="en-US" sz="7200" dirty="0" smtClean="0">
                <a:solidFill>
                  <a:srgbClr val="DC4405"/>
                </a:solidFill>
                <a:latin typeface="Impact" panose="020B0806030902050204" pitchFamily="34" charset="0"/>
              </a:rPr>
              <a:t>CO-PRESENTER</a:t>
            </a:r>
            <a:endParaRPr lang="en-US" sz="7200" dirty="0">
              <a:solidFill>
                <a:srgbClr val="DC4405"/>
              </a:solidFill>
              <a:latin typeface="Impact" panose="020B0806030902050204" pitchFamily="34" charset="0"/>
            </a:endParaRPr>
          </a:p>
        </p:txBody>
      </p:sp>
      <p:sp>
        <p:nvSpPr>
          <p:cNvPr id="3" name="Subtitle 2"/>
          <p:cNvSpPr>
            <a:spLocks noGrp="1"/>
          </p:cNvSpPr>
          <p:nvPr>
            <p:ph idx="1"/>
          </p:nvPr>
        </p:nvSpPr>
        <p:spPr>
          <a:xfrm>
            <a:off x="838200" y="2614108"/>
            <a:ext cx="10515600" cy="3562854"/>
          </a:xfrm>
        </p:spPr>
        <p:txBody>
          <a:bodyPr>
            <a:noAutofit/>
          </a:bodyPr>
          <a:lstStyle/>
          <a:p>
            <a:pPr marL="0" indent="0">
              <a:lnSpc>
                <a:spcPct val="100000"/>
              </a:lnSpc>
              <a:spcBef>
                <a:spcPts val="0"/>
              </a:spcBef>
              <a:buNone/>
            </a:pPr>
            <a:r>
              <a:rPr lang="en-US" sz="2400" b="1" dirty="0" smtClean="0">
                <a:latin typeface="Georgia" panose="02040502050405020303" pitchFamily="18" charset="0"/>
              </a:rPr>
              <a:t>Mary Ellen Dello Stritto, Ph.D.</a:t>
            </a:r>
          </a:p>
          <a:p>
            <a:pPr marL="0" indent="0">
              <a:lnSpc>
                <a:spcPct val="100000"/>
              </a:lnSpc>
              <a:spcBef>
                <a:spcPts val="0"/>
              </a:spcBef>
              <a:buNone/>
            </a:pPr>
            <a:r>
              <a:rPr lang="en-US" sz="2400" b="1" dirty="0" smtClean="0">
                <a:latin typeface="Georgia" panose="02040502050405020303" pitchFamily="18" charset="0"/>
              </a:rPr>
              <a:t>Assistant Director, Ecampus Research Unit</a:t>
            </a:r>
          </a:p>
          <a:p>
            <a:pPr marL="0" indent="0">
              <a:lnSpc>
                <a:spcPct val="100000"/>
              </a:lnSpc>
              <a:spcBef>
                <a:spcPts val="0"/>
              </a:spcBef>
              <a:buNone/>
            </a:pPr>
            <a:endParaRPr lang="en-US" sz="2400" b="1" dirty="0" smtClean="0">
              <a:latin typeface="Georgia" panose="02040502050405020303" pitchFamily="18" charset="0"/>
            </a:endParaRPr>
          </a:p>
          <a:p>
            <a:pPr marL="0" indent="0">
              <a:lnSpc>
                <a:spcPct val="100000"/>
              </a:lnSpc>
              <a:spcBef>
                <a:spcPts val="0"/>
              </a:spcBef>
              <a:buNone/>
            </a:pPr>
            <a:r>
              <a:rPr lang="en-US" sz="2400" dirty="0" smtClean="0">
                <a:latin typeface="Georgia" panose="02040502050405020303" pitchFamily="18" charset="0"/>
              </a:rPr>
              <a:t>The </a:t>
            </a:r>
            <a:r>
              <a:rPr lang="en-US" sz="2400" dirty="0">
                <a:latin typeface="Georgia" panose="02040502050405020303" pitchFamily="18" charset="0"/>
              </a:rPr>
              <a:t>Ecampus Research Unit (ECRU) </a:t>
            </a:r>
            <a:r>
              <a:rPr lang="en-US" sz="2400" dirty="0" smtClean="0">
                <a:latin typeface="Georgia" panose="02040502050405020303" pitchFamily="18" charset="0"/>
              </a:rPr>
              <a:t>conducts </a:t>
            </a:r>
            <a:r>
              <a:rPr lang="en-US" sz="2400" dirty="0">
                <a:latin typeface="Georgia" panose="02040502050405020303" pitchFamily="18" charset="0"/>
              </a:rPr>
              <a:t>original research, creates and validates instruments, supports full-cycle assessment loops for internal programs, and provides resources to encourage faculty research and external grant applications related to online teaching and learning.</a:t>
            </a:r>
            <a:endParaRPr lang="en-US" dirty="0" smtClean="0">
              <a:latin typeface="Veranda"/>
            </a:endParaRPr>
          </a:p>
        </p:txBody>
      </p:sp>
    </p:spTree>
    <p:extLst>
      <p:ext uri="{BB962C8B-B14F-4D97-AF65-F5344CB8AC3E}">
        <p14:creationId xmlns:p14="http://schemas.microsoft.com/office/powerpoint/2010/main" val="417920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Models, Metrics, and Evaluations</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Faculty Grant Training</a:t>
            </a:r>
          </a:p>
          <a:p>
            <a:r>
              <a:rPr lang="en-US" sz="2000" dirty="0" smtClean="0">
                <a:solidFill>
                  <a:schemeClr val="tx1"/>
                </a:solidFill>
              </a:rPr>
              <a:t>February 22, 2019</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3</a:t>
            </a:fld>
            <a:endParaRPr lang="en-US" dirty="0"/>
          </a:p>
        </p:txBody>
      </p:sp>
    </p:spTree>
    <p:extLst>
      <p:ext uri="{BB962C8B-B14F-4D97-AF65-F5344CB8AC3E}">
        <p14:creationId xmlns:p14="http://schemas.microsoft.com/office/powerpoint/2010/main" val="176707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b="1" dirty="0" smtClean="0">
                <a:solidFill>
                  <a:schemeClr val="accent2"/>
                </a:solidFill>
              </a:rPr>
              <a:t>Why Evaluations?</a:t>
            </a:r>
          </a:p>
          <a:p>
            <a:pPr>
              <a:spcBef>
                <a:spcPts val="0"/>
              </a:spcBef>
            </a:pPr>
            <a:endParaRPr lang="en-US" dirty="0">
              <a:solidFill>
                <a:schemeClr val="accent2"/>
              </a:solidFill>
            </a:endParaRPr>
          </a:p>
          <a:p>
            <a:pPr>
              <a:spcBef>
                <a:spcPts val="0"/>
              </a:spcBef>
            </a:pPr>
            <a:r>
              <a:rPr lang="en-US" dirty="0" smtClean="0">
                <a:solidFill>
                  <a:schemeClr val="accent2"/>
                </a:solidFill>
              </a:rPr>
              <a:t>Measurable Results</a:t>
            </a:r>
            <a:endParaRPr lang="en-US" dirty="0">
              <a:solidFill>
                <a:schemeClr val="accent2"/>
              </a:solidFill>
            </a:endParaRPr>
          </a:p>
          <a:p>
            <a:pPr>
              <a:spcBef>
                <a:spcPts val="0"/>
              </a:spcBef>
            </a:pPr>
            <a:endParaRPr lang="en-US" dirty="0" smtClean="0">
              <a:solidFill>
                <a:schemeClr val="accent2"/>
              </a:solidFill>
            </a:endParaRPr>
          </a:p>
          <a:p>
            <a:pPr>
              <a:spcBef>
                <a:spcPts val="0"/>
              </a:spcBef>
            </a:pPr>
            <a:r>
              <a:rPr lang="en-US" dirty="0" smtClean="0">
                <a:solidFill>
                  <a:schemeClr val="accent2"/>
                </a:solidFill>
              </a:rPr>
              <a:t>Evaluation Plan Checklists</a:t>
            </a:r>
            <a:endParaRPr lang="en-US" dirty="0">
              <a:solidFill>
                <a:schemeClr val="accent2"/>
              </a:solidFill>
            </a:endParaRPr>
          </a:p>
          <a:p>
            <a:pPr>
              <a:spcBef>
                <a:spcPts val="0"/>
              </a:spcBef>
            </a:pPr>
            <a:endParaRPr lang="en-US" dirty="0" smtClean="0">
              <a:solidFill>
                <a:schemeClr val="accent2"/>
              </a:solidFill>
            </a:endParaRPr>
          </a:p>
          <a:p>
            <a:pPr>
              <a:spcBef>
                <a:spcPts val="0"/>
              </a:spcBef>
            </a:pPr>
            <a:r>
              <a:rPr lang="en-US" dirty="0" smtClean="0">
                <a:solidFill>
                  <a:schemeClr val="accent2"/>
                </a:solidFill>
              </a:rPr>
              <a:t>Logic Models</a:t>
            </a:r>
          </a:p>
          <a:p>
            <a:pPr>
              <a:spcBef>
                <a:spcPts val="0"/>
              </a:spcBef>
            </a:pPr>
            <a:endParaRPr lang="en-US" dirty="0">
              <a:solidFill>
                <a:schemeClr val="accent2"/>
              </a:solidFill>
            </a:endParaRPr>
          </a:p>
          <a:p>
            <a:pPr>
              <a:spcBef>
                <a:spcPts val="0"/>
              </a:spcBef>
            </a:pPr>
            <a:r>
              <a:rPr lang="en-US" dirty="0" smtClean="0">
                <a:solidFill>
                  <a:schemeClr val="accent2"/>
                </a:solidFill>
              </a:rPr>
              <a:t>Data Collection and Sampling</a:t>
            </a:r>
          </a:p>
          <a:p>
            <a:pPr>
              <a:spcBef>
                <a:spcPts val="0"/>
              </a:spcBef>
            </a:pPr>
            <a:endParaRPr lang="en-US" dirty="0" smtClean="0">
              <a:solidFill>
                <a:schemeClr val="accent2"/>
              </a:solidFill>
            </a:endParaRPr>
          </a:p>
          <a:p>
            <a:pPr>
              <a:spcBef>
                <a:spcPts val="0"/>
              </a:spcBef>
            </a:pPr>
            <a:r>
              <a:rPr lang="en-US" dirty="0" smtClean="0">
                <a:solidFill>
                  <a:schemeClr val="accent2"/>
                </a:solidFill>
              </a:rPr>
              <a:t>Conclusion</a:t>
            </a:r>
            <a:endParaRPr lang="en-US" dirty="0">
              <a:solidFill>
                <a:schemeClr val="accent2"/>
              </a:solidFill>
            </a:endParaRPr>
          </a:p>
          <a:p>
            <a:pPr>
              <a:spcBef>
                <a:spcPts val="0"/>
              </a:spcBef>
            </a:pPr>
            <a:endParaRPr lang="en-US" dirty="0">
              <a:solidFill>
                <a:schemeClr val="accent2"/>
              </a:solidFill>
            </a:endParaRP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endPar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4000" dirty="0" smtClean="0">
                <a:latin typeface="Verdana" panose="020B0604030504040204" pitchFamily="34" charset="0"/>
                <a:ea typeface="Verdana" panose="020B0604030504040204" pitchFamily="34" charset="0"/>
                <a:cs typeface="Verdana" panose="020B0604030504040204" pitchFamily="34" charset="0"/>
              </a:rPr>
              <a:t>Sponsors want to know if the project they funded worked or not.</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4</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Why Evaluations?</a:t>
            </a:r>
          </a:p>
        </p:txBody>
      </p:sp>
    </p:spTree>
    <p:extLst>
      <p:ext uri="{BB962C8B-B14F-4D97-AF65-F5344CB8AC3E}">
        <p14:creationId xmlns:p14="http://schemas.microsoft.com/office/powerpoint/2010/main" val="238220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Why Evaluations</a:t>
            </a:r>
          </a:p>
          <a:p>
            <a:pPr>
              <a:spcBef>
                <a:spcPts val="0"/>
              </a:spcBef>
            </a:pPr>
            <a:endParaRPr lang="en-US" dirty="0">
              <a:solidFill>
                <a:schemeClr val="accent2"/>
              </a:solidFill>
            </a:endParaRPr>
          </a:p>
          <a:p>
            <a:pPr>
              <a:spcBef>
                <a:spcPts val="0"/>
              </a:spcBef>
            </a:pPr>
            <a:r>
              <a:rPr lang="en-US" b="1" dirty="0">
                <a:solidFill>
                  <a:schemeClr val="accent2"/>
                </a:solidFill>
              </a:rPr>
              <a:t>Measurable Results</a:t>
            </a:r>
          </a:p>
          <a:p>
            <a:pPr>
              <a:spcBef>
                <a:spcPts val="0"/>
              </a:spcBef>
            </a:pPr>
            <a:endParaRPr lang="en-US" dirty="0">
              <a:solidFill>
                <a:schemeClr val="accent2"/>
              </a:solidFill>
            </a:endParaRPr>
          </a:p>
          <a:p>
            <a:pPr>
              <a:spcBef>
                <a:spcPts val="0"/>
              </a:spcBef>
            </a:pPr>
            <a:r>
              <a:rPr lang="en-US" dirty="0">
                <a:solidFill>
                  <a:schemeClr val="accent2"/>
                </a:solidFill>
              </a:rPr>
              <a:t>Evaluation Plan Checklists</a:t>
            </a:r>
          </a:p>
          <a:p>
            <a:pPr>
              <a:spcBef>
                <a:spcPts val="0"/>
              </a:spcBef>
            </a:pPr>
            <a:endParaRPr lang="en-US" dirty="0">
              <a:solidFill>
                <a:schemeClr val="accent2"/>
              </a:solidFill>
            </a:endParaRPr>
          </a:p>
          <a:p>
            <a:pPr>
              <a:spcBef>
                <a:spcPts val="0"/>
              </a:spcBef>
            </a:pPr>
            <a:r>
              <a:rPr lang="en-US" dirty="0">
                <a:solidFill>
                  <a:schemeClr val="accent2"/>
                </a:solidFill>
              </a:rPr>
              <a:t>Logic Models</a:t>
            </a:r>
          </a:p>
          <a:p>
            <a:pPr>
              <a:spcBef>
                <a:spcPts val="0"/>
              </a:spcBef>
            </a:pPr>
            <a:endParaRPr lang="en-US" dirty="0">
              <a:solidFill>
                <a:schemeClr val="accent2"/>
              </a:solidFill>
            </a:endParaRPr>
          </a:p>
          <a:p>
            <a:pPr>
              <a:spcBef>
                <a:spcPts val="0"/>
              </a:spcBef>
            </a:pPr>
            <a:r>
              <a:rPr lang="en-US" dirty="0">
                <a:solidFill>
                  <a:schemeClr val="accent2"/>
                </a:solidFill>
              </a:rPr>
              <a:t>Data Collection and Sampling</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EVALUATION METRICS</a:t>
            </a:r>
            <a:endParaRPr lang="en-US" sz="2400"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Your grant will be judged by the measurable outcomes you propose.</a:t>
            </a:r>
          </a:p>
          <a:p>
            <a:pPr marL="0" indent="0">
              <a:spcBef>
                <a:spcPts val="1800"/>
              </a:spcBef>
              <a:buNone/>
            </a:pPr>
            <a:r>
              <a:rPr lang="en-US" sz="2800" dirty="0">
                <a:latin typeface="Verdana" panose="020B0604030504040204" pitchFamily="34" charset="0"/>
                <a:ea typeface="Verdana" panose="020B0604030504040204" pitchFamily="34" charset="0"/>
                <a:cs typeface="Verdana" panose="020B0604030504040204" pitchFamily="34" charset="0"/>
              </a:rPr>
              <a:t>Proposals without clear evaluation metrics may be seen as ill-conceived or poorly designed. Depending on the sponsor, your proposal may be disqualified.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Measurable Results</a:t>
            </a:r>
          </a:p>
        </p:txBody>
      </p:sp>
    </p:spTree>
    <p:extLst>
      <p:ext uri="{BB962C8B-B14F-4D97-AF65-F5344CB8AC3E}">
        <p14:creationId xmlns:p14="http://schemas.microsoft.com/office/powerpoint/2010/main" val="143958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11220" y="731520"/>
            <a:ext cx="10344168" cy="5129530"/>
          </a:xfrm>
        </p:spPr>
        <p:txBody>
          <a:bodyPr>
            <a:normAutofit/>
          </a:bodyPr>
          <a:lstStyle/>
          <a:p>
            <a:pPr marL="0" indent="0">
              <a:spcBef>
                <a:spcPts val="1800"/>
              </a:spcBef>
              <a:buNone/>
            </a:pPr>
            <a:r>
              <a:rPr lang="en-US" sz="3600" dirty="0" smtClean="0">
                <a:solidFill>
                  <a:srgbClr val="DC4405"/>
                </a:solidFill>
                <a:latin typeface="Impact" panose="020B0806030902050204" pitchFamily="34" charset="0"/>
                <a:ea typeface="Verdana" panose="020B0604030504040204" pitchFamily="34" charset="0"/>
                <a:cs typeface="Verdana" panose="020B0604030504040204" pitchFamily="34" charset="0"/>
              </a:rPr>
              <a:t>NOT MEASURABLE</a:t>
            </a:r>
            <a:endParaRPr lang="en-US" sz="3600"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a:t>
            </a:r>
            <a:r>
              <a:rPr lang="en-US" sz="2800" dirty="0">
                <a:latin typeface="Verdana" panose="020B0604030504040204" pitchFamily="34" charset="0"/>
                <a:ea typeface="Verdana" panose="020B0604030504040204" pitchFamily="34" charset="0"/>
                <a:cs typeface="Verdana" panose="020B0604030504040204" pitchFamily="34" charset="0"/>
              </a:rPr>
              <a:t>Expand </a:t>
            </a:r>
            <a:r>
              <a:rPr lang="en-US" sz="2800" dirty="0" smtClean="0">
                <a:latin typeface="Verdana" panose="020B0604030504040204" pitchFamily="34" charset="0"/>
                <a:ea typeface="Verdana" panose="020B0604030504040204" pitchFamily="34" charset="0"/>
                <a:cs typeface="Verdana" panose="020B0604030504040204" pitchFamily="34" charset="0"/>
              </a:rPr>
              <a:t>student </a:t>
            </a:r>
            <a:r>
              <a:rPr lang="en-US" sz="2800" dirty="0" smtClean="0">
                <a:latin typeface="Verdana" panose="020B0604030504040204" pitchFamily="34" charset="0"/>
                <a:ea typeface="Verdana" panose="020B0604030504040204" pitchFamily="34" charset="0"/>
                <a:cs typeface="Verdana" panose="020B0604030504040204" pitchFamily="34" charset="0"/>
              </a:rPr>
              <a:t>horizons.”</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endParaRPr lang="en-US" sz="3600" dirty="0" smtClean="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3600" dirty="0" smtClean="0">
                <a:solidFill>
                  <a:srgbClr val="DC4405"/>
                </a:solidFill>
                <a:latin typeface="Impact" panose="020B0806030902050204" pitchFamily="34" charset="0"/>
                <a:ea typeface="Verdana" panose="020B0604030504040204" pitchFamily="34" charset="0"/>
                <a:cs typeface="Verdana" panose="020B0604030504040204" pitchFamily="34" charset="0"/>
              </a:rPr>
              <a:t>MEASURABLE</a:t>
            </a:r>
            <a:endParaRPr lang="en-US" sz="3600" dirty="0">
              <a:latin typeface="Verdana" panose="020B060403050404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“Provide </a:t>
            </a:r>
            <a:r>
              <a:rPr lang="en-US" sz="2800" dirty="0">
                <a:latin typeface="Verdana" panose="020B0604030504040204" pitchFamily="34" charset="0"/>
                <a:ea typeface="Verdana" panose="020B0604030504040204" pitchFamily="34" charset="0"/>
                <a:cs typeface="Verdana" panose="020B0604030504040204" pitchFamily="34" charset="0"/>
              </a:rPr>
              <a:t>two experiential learning opportunities, (e.g. study abroad, laboratory research with </a:t>
            </a:r>
            <a:r>
              <a:rPr lang="en-US" sz="2800" dirty="0" smtClean="0">
                <a:latin typeface="Verdana" panose="020B0604030504040204" pitchFamily="34" charset="0"/>
                <a:ea typeface="Verdana" panose="020B0604030504040204" pitchFamily="34" charset="0"/>
                <a:cs typeface="Verdana" panose="020B0604030504040204" pitchFamily="34" charset="0"/>
              </a:rPr>
              <a:t>a faculty </a:t>
            </a:r>
            <a:r>
              <a:rPr lang="en-US" sz="2800" dirty="0">
                <a:latin typeface="Verdana" panose="020B0604030504040204" pitchFamily="34" charset="0"/>
                <a:ea typeface="Verdana" panose="020B0604030504040204" pitchFamily="34" charset="0"/>
                <a:cs typeface="Verdana" panose="020B0604030504040204" pitchFamily="34" charset="0"/>
              </a:rPr>
              <a:t>mentor, work study, or internships) to every undergraduate zoology </a:t>
            </a:r>
            <a:r>
              <a:rPr lang="en-US" sz="2800" dirty="0" smtClean="0">
                <a:latin typeface="Verdana" panose="020B0604030504040204" pitchFamily="34" charset="0"/>
                <a:ea typeface="Verdana" panose="020B0604030504040204" pitchFamily="34" charset="0"/>
                <a:cs typeface="Verdana" panose="020B0604030504040204" pitchFamily="34" charset="0"/>
              </a:rPr>
              <a:t>student </a:t>
            </a:r>
            <a:r>
              <a:rPr lang="en-US" sz="2800" dirty="0">
                <a:latin typeface="Verdana" panose="020B0604030504040204" pitchFamily="34" charset="0"/>
                <a:ea typeface="Verdana" panose="020B0604030504040204" pitchFamily="34" charset="0"/>
                <a:cs typeface="Verdana" panose="020B0604030504040204" pitchFamily="34" charset="0"/>
              </a:rPr>
              <a:t>who </a:t>
            </a:r>
            <a:r>
              <a:rPr lang="en-US" sz="2800" dirty="0" smtClean="0">
                <a:latin typeface="Verdana" panose="020B0604030504040204" pitchFamily="34" charset="0"/>
                <a:ea typeface="Verdana" panose="020B0604030504040204" pitchFamily="34" charset="0"/>
                <a:cs typeface="Verdana" panose="020B0604030504040204" pitchFamily="34" charset="0"/>
              </a:rPr>
              <a:t>graduates in 2020.”</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1800"/>
              </a:spcBef>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6</a:t>
            </a:fld>
            <a:endParaRPr lang="en-US" dirty="0"/>
          </a:p>
        </p:txBody>
      </p:sp>
    </p:spTree>
    <p:extLst>
      <p:ext uri="{BB962C8B-B14F-4D97-AF65-F5344CB8AC3E}">
        <p14:creationId xmlns:p14="http://schemas.microsoft.com/office/powerpoint/2010/main" val="276509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a:solidFill>
                  <a:schemeClr val="accent2"/>
                </a:solidFill>
              </a:rPr>
              <a:t>Why Evaluations</a:t>
            </a:r>
          </a:p>
          <a:p>
            <a:pPr>
              <a:spcBef>
                <a:spcPts val="0"/>
              </a:spcBef>
            </a:pPr>
            <a:endParaRPr lang="en-US" dirty="0">
              <a:solidFill>
                <a:schemeClr val="accent2"/>
              </a:solidFill>
            </a:endParaRPr>
          </a:p>
          <a:p>
            <a:pPr>
              <a:spcBef>
                <a:spcPts val="0"/>
              </a:spcBef>
            </a:pPr>
            <a:r>
              <a:rPr lang="en-US" dirty="0">
                <a:solidFill>
                  <a:schemeClr val="accent2"/>
                </a:solidFill>
              </a:rPr>
              <a:t>Measurable Results</a:t>
            </a:r>
          </a:p>
          <a:p>
            <a:pPr>
              <a:spcBef>
                <a:spcPts val="0"/>
              </a:spcBef>
            </a:pPr>
            <a:endParaRPr lang="en-US" dirty="0">
              <a:solidFill>
                <a:schemeClr val="accent2"/>
              </a:solidFill>
            </a:endParaRPr>
          </a:p>
          <a:p>
            <a:pPr>
              <a:spcBef>
                <a:spcPts val="0"/>
              </a:spcBef>
            </a:pPr>
            <a:r>
              <a:rPr lang="en-US" b="1" dirty="0">
                <a:solidFill>
                  <a:schemeClr val="accent2"/>
                </a:solidFill>
              </a:rPr>
              <a:t>Evaluation Plan Checklists</a:t>
            </a:r>
          </a:p>
          <a:p>
            <a:pPr>
              <a:spcBef>
                <a:spcPts val="0"/>
              </a:spcBef>
            </a:pPr>
            <a:endParaRPr lang="en-US" dirty="0">
              <a:solidFill>
                <a:schemeClr val="accent2"/>
              </a:solidFill>
            </a:endParaRPr>
          </a:p>
          <a:p>
            <a:pPr>
              <a:spcBef>
                <a:spcPts val="0"/>
              </a:spcBef>
            </a:pPr>
            <a:r>
              <a:rPr lang="en-US" dirty="0">
                <a:solidFill>
                  <a:schemeClr val="accent2"/>
                </a:solidFill>
              </a:rPr>
              <a:t>Logic Models</a:t>
            </a:r>
          </a:p>
          <a:p>
            <a:pPr>
              <a:spcBef>
                <a:spcPts val="0"/>
              </a:spcBef>
            </a:pPr>
            <a:endParaRPr lang="en-US" dirty="0">
              <a:solidFill>
                <a:schemeClr val="accent2"/>
              </a:solidFill>
            </a:endParaRPr>
          </a:p>
          <a:p>
            <a:pPr>
              <a:spcBef>
                <a:spcPts val="0"/>
              </a:spcBef>
            </a:pPr>
            <a:r>
              <a:rPr lang="en-US" dirty="0">
                <a:solidFill>
                  <a:schemeClr val="accent2"/>
                </a:solidFill>
              </a:rPr>
              <a:t>Data Collection and Sampling</a:t>
            </a:r>
          </a:p>
          <a:p>
            <a:pPr>
              <a:spcBef>
                <a:spcPts val="0"/>
              </a:spcBef>
            </a:pPr>
            <a:endParaRPr lang="en-US" dirty="0">
              <a:solidFill>
                <a:schemeClr val="accent2"/>
              </a:solidFill>
            </a:endParaRPr>
          </a:p>
          <a:p>
            <a:pPr>
              <a:spcBef>
                <a:spcPts val="0"/>
              </a:spcBef>
            </a:pPr>
            <a:r>
              <a:rPr lang="en-US" dirty="0">
                <a:solidFill>
                  <a:schemeClr val="accent2"/>
                </a:solidFill>
              </a:rPr>
              <a:t>Conclusion</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spcBef>
                <a:spcPts val="1800"/>
              </a:spcBef>
              <a:buNone/>
            </a:pPr>
            <a:r>
              <a:rPr lang="en-US" dirty="0" smtClean="0">
                <a:solidFill>
                  <a:srgbClr val="DC4405"/>
                </a:solidFill>
                <a:latin typeface="Impact" panose="020B0806030902050204" pitchFamily="34" charset="0"/>
                <a:ea typeface="Verdana" panose="020B0604030504040204" pitchFamily="34" charset="0"/>
                <a:cs typeface="Verdana" panose="020B0604030504040204" pitchFamily="34" charset="0"/>
              </a:rPr>
              <a:t>EVALUATING THE EVALUATION</a:t>
            </a:r>
            <a:endParaRPr lang="en-US" sz="2400" dirty="0">
              <a:solidFill>
                <a:srgbClr val="DC4405"/>
              </a:solidFill>
              <a:latin typeface="Impact" panose="020B0806030902050204" pitchFamily="34" charset="0"/>
              <a:ea typeface="Verdana" panose="020B0604030504040204" pitchFamily="34" charset="0"/>
              <a:cs typeface="Verdana" panose="020B0604030504040204" pitchFamily="34" charset="0"/>
            </a:endParaRPr>
          </a:p>
          <a:p>
            <a:pPr marL="0" indent="0">
              <a:spcBef>
                <a:spcPts val="18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Each funder -- and even each grant program -- will have different metrics to determine whether you’ve met the requirements for evaluating your program.</a:t>
            </a:r>
          </a:p>
          <a:p>
            <a:pPr marL="0" indent="0">
              <a:spcBef>
                <a:spcPts val="1800"/>
              </a:spcBef>
              <a:buNone/>
            </a:pPr>
            <a:r>
              <a:rPr lang="en-US" sz="2800" b="1" dirty="0" smtClean="0">
                <a:latin typeface="Verdana" panose="020B0604030504040204" pitchFamily="34" charset="0"/>
                <a:ea typeface="Verdana" panose="020B0604030504040204" pitchFamily="34" charset="0"/>
                <a:cs typeface="Verdana" panose="020B0604030504040204" pitchFamily="34" charset="0"/>
              </a:rPr>
              <a:t>Read the grant guidelines for indicators.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Evaluation Plan Checklists</a:t>
            </a:r>
          </a:p>
        </p:txBody>
      </p:sp>
    </p:spTree>
    <p:extLst>
      <p:ext uri="{BB962C8B-B14F-4D97-AF65-F5344CB8AC3E}">
        <p14:creationId xmlns:p14="http://schemas.microsoft.com/office/powerpoint/2010/main" val="43502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p>
            <a:fld id="{AAB6004F-53F9-E74D-AC89-56EA63355CB3}" type="slidenum">
              <a:rPr lang="en-US" smtClean="0"/>
              <a:pPr/>
              <a:t>8</a:t>
            </a:fld>
            <a:endParaRPr lang="en-US" dirty="0"/>
          </a:p>
        </p:txBody>
      </p:sp>
      <p:pic>
        <p:nvPicPr>
          <p:cNvPr id="10" name="Picture 9"/>
          <p:cNvPicPr>
            <a:picLocks noChangeAspect="1"/>
          </p:cNvPicPr>
          <p:nvPr/>
        </p:nvPicPr>
        <p:blipFill>
          <a:blip r:embed="rId2"/>
          <a:stretch>
            <a:fillRect/>
          </a:stretch>
        </p:blipFill>
        <p:spPr>
          <a:xfrm>
            <a:off x="436671" y="620109"/>
            <a:ext cx="6530393" cy="313208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3104382" y="3484179"/>
            <a:ext cx="8249419" cy="2380594"/>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524813" y="6006692"/>
            <a:ext cx="4556125" cy="523220"/>
          </a:xfrm>
          <a:prstGeom prst="rect">
            <a:avLst/>
          </a:prstGeom>
        </p:spPr>
        <p:txBody>
          <a:bodyPr wrap="square">
            <a:spAutoFit/>
          </a:bodyPr>
          <a:lstStyle/>
          <a:p>
            <a:r>
              <a:rPr lang="en-US" sz="1400" dirty="0">
                <a:solidFill>
                  <a:schemeClr val="tx1">
                    <a:lumMod val="50000"/>
                    <a:lumOff val="50000"/>
                  </a:schemeClr>
                </a:solidFill>
                <a:hlinkClick r:id="rId4"/>
              </a:rPr>
              <a:t>https://</a:t>
            </a:r>
            <a:r>
              <a:rPr lang="en-US" sz="1400" dirty="0" smtClean="0">
                <a:solidFill>
                  <a:schemeClr val="tx1">
                    <a:lumMod val="50000"/>
                    <a:lumOff val="50000"/>
                  </a:schemeClr>
                </a:solidFill>
                <a:hlinkClick r:id="rId4"/>
              </a:rPr>
              <a:t>www.escardio.org/static_file/Escardio/Subspecialty/Councils/CCNAP/Documents/grant_proposal_checklist.pdf</a:t>
            </a:r>
            <a:r>
              <a:rPr lang="en-US" sz="1400" dirty="0" smtClean="0">
                <a:solidFill>
                  <a:schemeClr val="tx1">
                    <a:lumMod val="50000"/>
                    <a:lumOff val="50000"/>
                  </a:schemeClr>
                </a:solidFill>
              </a:rPr>
              <a:t> </a:t>
            </a:r>
            <a:endParaRPr lang="en-US" sz="1400" dirty="0">
              <a:solidFill>
                <a:schemeClr val="tx1">
                  <a:lumMod val="50000"/>
                  <a:lumOff val="50000"/>
                </a:schemeClr>
              </a:solidFill>
            </a:endParaRPr>
          </a:p>
        </p:txBody>
      </p:sp>
      <p:sp>
        <p:nvSpPr>
          <p:cNvPr id="12" name="Rectangle 11"/>
          <p:cNvSpPr/>
          <p:nvPr/>
        </p:nvSpPr>
        <p:spPr>
          <a:xfrm>
            <a:off x="436671" y="3913266"/>
            <a:ext cx="2464184" cy="1169551"/>
          </a:xfrm>
          <a:prstGeom prst="rect">
            <a:avLst/>
          </a:prstGeom>
        </p:spPr>
        <p:txBody>
          <a:bodyPr wrap="square">
            <a:spAutoFit/>
          </a:bodyPr>
          <a:lstStyle/>
          <a:p>
            <a:r>
              <a:rPr lang="en-US" sz="1400" dirty="0">
                <a:solidFill>
                  <a:schemeClr val="tx1">
                    <a:lumMod val="50000"/>
                    <a:lumOff val="50000"/>
                  </a:schemeClr>
                </a:solidFill>
                <a:hlinkClick r:id="rId5"/>
              </a:rPr>
              <a:t>https://</a:t>
            </a:r>
            <a:r>
              <a:rPr lang="en-US" sz="1400" dirty="0" smtClean="0">
                <a:solidFill>
                  <a:schemeClr val="tx1">
                    <a:lumMod val="50000"/>
                    <a:lumOff val="50000"/>
                  </a:schemeClr>
                </a:solidFill>
                <a:hlinkClick r:id="rId5"/>
              </a:rPr>
              <a:t>sponsoredprograms.eku.edu/sites/sponsoredprograms.eku.edu/files/files/forms/Proposal%20Review%20Checklist.docx</a:t>
            </a:r>
            <a:r>
              <a:rPr lang="en-US" sz="1400" dirty="0" smtClean="0">
                <a:solidFill>
                  <a:schemeClr val="tx1">
                    <a:lumMod val="50000"/>
                    <a:lumOff val="50000"/>
                  </a:schemeClr>
                </a:solidFill>
              </a:rPr>
              <a:t> </a:t>
            </a:r>
            <a:endParaRPr lang="en-US" sz="1400" dirty="0">
              <a:solidFill>
                <a:schemeClr val="tx1">
                  <a:lumMod val="50000"/>
                  <a:lumOff val="50000"/>
                </a:schemeClr>
              </a:solidFill>
            </a:endParaRPr>
          </a:p>
        </p:txBody>
      </p:sp>
      <p:sp>
        <p:nvSpPr>
          <p:cNvPr id="14" name="TextBox 13"/>
          <p:cNvSpPr txBox="1"/>
          <p:nvPr/>
        </p:nvSpPr>
        <p:spPr>
          <a:xfrm>
            <a:off x="7378700" y="961696"/>
            <a:ext cx="3546803" cy="1477328"/>
          </a:xfrm>
          <a:prstGeom prst="rect">
            <a:avLst/>
          </a:prstGeom>
          <a:noFill/>
        </p:spPr>
        <p:txBody>
          <a:bodyPr wrap="square" rtlCol="0">
            <a:spAutoFit/>
          </a:bodyPr>
          <a:lstStyle/>
          <a:p>
            <a:r>
              <a:rPr lang="en-US" sz="3000" dirty="0" smtClean="0">
                <a:solidFill>
                  <a:srgbClr val="DC4405"/>
                </a:solidFill>
                <a:latin typeface="Impact" panose="020B0806030902050204" pitchFamily="34" charset="0"/>
              </a:rPr>
              <a:t>Examples of how evaluation plans can be reviewed</a:t>
            </a:r>
            <a:endParaRPr lang="en-US" sz="3000" dirty="0">
              <a:solidFill>
                <a:srgbClr val="DC4405"/>
              </a:solidFill>
              <a:latin typeface="Impact" panose="020B0806030902050204" pitchFamily="34" charset="0"/>
            </a:endParaRPr>
          </a:p>
        </p:txBody>
      </p:sp>
    </p:spTree>
    <p:extLst>
      <p:ext uri="{BB962C8B-B14F-4D97-AF65-F5344CB8AC3E}">
        <p14:creationId xmlns:p14="http://schemas.microsoft.com/office/powerpoint/2010/main" val="298291108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OSUF_PPT_1.0</Template>
  <TotalTime>2657</TotalTime>
  <Words>1231</Words>
  <Application>Microsoft Office PowerPoint</Application>
  <PresentationFormat>Widescreen</PresentationFormat>
  <Paragraphs>223</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Georgia</vt:lpstr>
      <vt:lpstr>Impact</vt:lpstr>
      <vt:lpstr>Times New Roman</vt:lpstr>
      <vt:lpstr>Veranda</vt:lpstr>
      <vt:lpstr>Verdana</vt:lpstr>
      <vt:lpstr>Office Theme</vt:lpstr>
      <vt:lpstr>Office of foundation relations</vt:lpstr>
      <vt:lpstr>Foundation Relations Team</vt:lpstr>
      <vt:lpstr>CO-PRESENTER</vt:lpstr>
      <vt:lpstr>Logic Models, Metrics, and Evaluations</vt:lpstr>
      <vt:lpstr>Agenda</vt:lpstr>
      <vt:lpstr>Agenda</vt:lpstr>
      <vt:lpstr>PowerPoint Presentation</vt:lpstr>
      <vt:lpstr>Agenda</vt:lpstr>
      <vt:lpstr>PowerPoint Presentation</vt:lpstr>
      <vt:lpstr>PowerPoint Presentation</vt:lpstr>
      <vt:lpstr>Agenda</vt:lpstr>
      <vt:lpstr>PowerPoint Presentation</vt:lpstr>
      <vt:lpstr>Logic Model Examples</vt:lpstr>
      <vt:lpstr>Building a Logic Model</vt:lpstr>
      <vt:lpstr>Building a Logic Model</vt:lpstr>
      <vt:lpstr>Agenda</vt:lpstr>
      <vt:lpstr>PowerPoint Presentation</vt:lpstr>
      <vt:lpstr>Agenda</vt:lpstr>
      <vt:lpstr>Questions?</vt:lpstr>
    </vt:vector>
  </TitlesOfParts>
  <Company>OSU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foundation relations</dc:title>
  <dc:creator>Ocampo, Elizabeth</dc:creator>
  <cp:lastModifiedBy>Ocampo, Elizabeth</cp:lastModifiedBy>
  <cp:revision>203</cp:revision>
  <cp:lastPrinted>2018-06-11T19:05:41Z</cp:lastPrinted>
  <dcterms:created xsi:type="dcterms:W3CDTF">2018-06-06T16:29:00Z</dcterms:created>
  <dcterms:modified xsi:type="dcterms:W3CDTF">2019-02-21T20:17:24Z</dcterms:modified>
</cp:coreProperties>
</file>