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6" r:id="rId5"/>
  </p:sldMasterIdLst>
  <p:notesMasterIdLst>
    <p:notesMasterId r:id="rId13"/>
  </p:notesMasterIdLst>
  <p:sldIdLst>
    <p:sldId id="265" r:id="rId6"/>
    <p:sldId id="264" r:id="rId7"/>
    <p:sldId id="263" r:id="rId8"/>
    <p:sldId id="317" r:id="rId9"/>
    <p:sldId id="316" r:id="rId10"/>
    <p:sldId id="256"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6707" autoAdjust="0"/>
  </p:normalViewPr>
  <p:slideViewPr>
    <p:cSldViewPr snapToGrid="0">
      <p:cViewPr varScale="1">
        <p:scale>
          <a:sx n="74" d="100"/>
          <a:sy n="74" d="100"/>
        </p:scale>
        <p:origin x="1704"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ampo, Elizabeth" userId="9dd75938-98e7-4b68-b996-06b41993fa02" providerId="ADAL" clId="{8F73B61C-7745-4859-ACD5-4F82B95EE29A}"/>
    <pc:docChg chg="custSel addSld delSld modSld">
      <pc:chgData name="Ocampo, Elizabeth" userId="9dd75938-98e7-4b68-b996-06b41993fa02" providerId="ADAL" clId="{8F73B61C-7745-4859-ACD5-4F82B95EE29A}" dt="2023-04-12T18:15:34.761" v="613" actId="20577"/>
      <pc:docMkLst>
        <pc:docMk/>
      </pc:docMkLst>
      <pc:sldChg chg="modSp add mod modClrScheme chgLayout modNotesTx">
        <pc:chgData name="Ocampo, Elizabeth" userId="9dd75938-98e7-4b68-b996-06b41993fa02" providerId="ADAL" clId="{8F73B61C-7745-4859-ACD5-4F82B95EE29A}" dt="2023-04-12T18:11:23.243" v="109" actId="20577"/>
        <pc:sldMkLst>
          <pc:docMk/>
          <pc:sldMk cId="1279053540" sldId="256"/>
        </pc:sldMkLst>
        <pc:spChg chg="mod ord">
          <ac:chgData name="Ocampo, Elizabeth" userId="9dd75938-98e7-4b68-b996-06b41993fa02" providerId="ADAL" clId="{8F73B61C-7745-4859-ACD5-4F82B95EE29A}" dt="2023-04-12T18:11:23.243" v="109" actId="20577"/>
          <ac:spMkLst>
            <pc:docMk/>
            <pc:sldMk cId="1279053540" sldId="256"/>
            <ac:spMk id="3" creationId="{00000000-0000-0000-0000-000000000000}"/>
          </ac:spMkLst>
        </pc:spChg>
        <pc:spChg chg="mod ord">
          <ac:chgData name="Ocampo, Elizabeth" userId="9dd75938-98e7-4b68-b996-06b41993fa02" providerId="ADAL" clId="{8F73B61C-7745-4859-ACD5-4F82B95EE29A}" dt="2023-04-12T18:07:38.794" v="20" actId="20577"/>
          <ac:spMkLst>
            <pc:docMk/>
            <pc:sldMk cId="1279053540" sldId="256"/>
            <ac:spMk id="4" creationId="{00000000-0000-0000-0000-000000000000}"/>
          </ac:spMkLst>
        </pc:spChg>
        <pc:spChg chg="mod">
          <ac:chgData name="Ocampo, Elizabeth" userId="9dd75938-98e7-4b68-b996-06b41993fa02" providerId="ADAL" clId="{8F73B61C-7745-4859-ACD5-4F82B95EE29A}" dt="2023-04-12T18:11:19.113" v="107" actId="20577"/>
          <ac:spMkLst>
            <pc:docMk/>
            <pc:sldMk cId="1279053540" sldId="256"/>
            <ac:spMk id="14" creationId="{00000000-0000-0000-0000-000000000000}"/>
          </ac:spMkLst>
        </pc:spChg>
      </pc:sldChg>
      <pc:sldChg chg="del">
        <pc:chgData name="Ocampo, Elizabeth" userId="9dd75938-98e7-4b68-b996-06b41993fa02" providerId="ADAL" clId="{8F73B61C-7745-4859-ACD5-4F82B95EE29A}" dt="2023-04-12T18:05:57.551" v="0" actId="47"/>
        <pc:sldMkLst>
          <pc:docMk/>
          <pc:sldMk cId="1782186367" sldId="267"/>
        </pc:sldMkLst>
      </pc:sldChg>
      <pc:sldChg chg="del">
        <pc:chgData name="Ocampo, Elizabeth" userId="9dd75938-98e7-4b68-b996-06b41993fa02" providerId="ADAL" clId="{8F73B61C-7745-4859-ACD5-4F82B95EE29A}" dt="2023-04-12T18:05:57.551" v="0" actId="47"/>
        <pc:sldMkLst>
          <pc:docMk/>
          <pc:sldMk cId="1181950852" sldId="270"/>
        </pc:sldMkLst>
      </pc:sldChg>
      <pc:sldChg chg="del">
        <pc:chgData name="Ocampo, Elizabeth" userId="9dd75938-98e7-4b68-b996-06b41993fa02" providerId="ADAL" clId="{8F73B61C-7745-4859-ACD5-4F82B95EE29A}" dt="2023-04-12T18:05:57.551" v="0" actId="47"/>
        <pc:sldMkLst>
          <pc:docMk/>
          <pc:sldMk cId="3049310779" sldId="283"/>
        </pc:sldMkLst>
      </pc:sldChg>
      <pc:sldChg chg="del">
        <pc:chgData name="Ocampo, Elizabeth" userId="9dd75938-98e7-4b68-b996-06b41993fa02" providerId="ADAL" clId="{8F73B61C-7745-4859-ACD5-4F82B95EE29A}" dt="2023-04-12T18:05:57.551" v="0" actId="47"/>
        <pc:sldMkLst>
          <pc:docMk/>
          <pc:sldMk cId="3118915557" sldId="285"/>
        </pc:sldMkLst>
      </pc:sldChg>
      <pc:sldChg chg="del">
        <pc:chgData name="Ocampo, Elizabeth" userId="9dd75938-98e7-4b68-b996-06b41993fa02" providerId="ADAL" clId="{8F73B61C-7745-4859-ACD5-4F82B95EE29A}" dt="2023-04-12T18:05:57.551" v="0" actId="47"/>
        <pc:sldMkLst>
          <pc:docMk/>
          <pc:sldMk cId="2404252762" sldId="286"/>
        </pc:sldMkLst>
      </pc:sldChg>
      <pc:sldChg chg="del">
        <pc:chgData name="Ocampo, Elizabeth" userId="9dd75938-98e7-4b68-b996-06b41993fa02" providerId="ADAL" clId="{8F73B61C-7745-4859-ACD5-4F82B95EE29A}" dt="2023-04-12T18:05:57.551" v="0" actId="47"/>
        <pc:sldMkLst>
          <pc:docMk/>
          <pc:sldMk cId="536847764" sldId="308"/>
        </pc:sldMkLst>
      </pc:sldChg>
      <pc:sldChg chg="del">
        <pc:chgData name="Ocampo, Elizabeth" userId="9dd75938-98e7-4b68-b996-06b41993fa02" providerId="ADAL" clId="{8F73B61C-7745-4859-ACD5-4F82B95EE29A}" dt="2023-04-12T18:05:57.551" v="0" actId="47"/>
        <pc:sldMkLst>
          <pc:docMk/>
          <pc:sldMk cId="1532962201" sldId="309"/>
        </pc:sldMkLst>
      </pc:sldChg>
      <pc:sldChg chg="del">
        <pc:chgData name="Ocampo, Elizabeth" userId="9dd75938-98e7-4b68-b996-06b41993fa02" providerId="ADAL" clId="{8F73B61C-7745-4859-ACD5-4F82B95EE29A}" dt="2023-04-12T18:05:57.551" v="0" actId="47"/>
        <pc:sldMkLst>
          <pc:docMk/>
          <pc:sldMk cId="566195953" sldId="313"/>
        </pc:sldMkLst>
      </pc:sldChg>
      <pc:sldChg chg="modSp mod">
        <pc:chgData name="Ocampo, Elizabeth" userId="9dd75938-98e7-4b68-b996-06b41993fa02" providerId="ADAL" clId="{8F73B61C-7745-4859-ACD5-4F82B95EE29A}" dt="2023-04-12T18:10:32.840" v="98" actId="948"/>
        <pc:sldMkLst>
          <pc:docMk/>
          <pc:sldMk cId="3649925479" sldId="316"/>
        </pc:sldMkLst>
        <pc:spChg chg="mod">
          <ac:chgData name="Ocampo, Elizabeth" userId="9dd75938-98e7-4b68-b996-06b41993fa02" providerId="ADAL" clId="{8F73B61C-7745-4859-ACD5-4F82B95EE29A}" dt="2023-04-12T18:10:32.840" v="98" actId="948"/>
          <ac:spMkLst>
            <pc:docMk/>
            <pc:sldMk cId="3649925479" sldId="316"/>
            <ac:spMk id="3" creationId="{7475E0B6-8802-183D-CA67-DBB5DB337159}"/>
          </ac:spMkLst>
        </pc:spChg>
      </pc:sldChg>
      <pc:sldChg chg="modSp mod modNotesTx">
        <pc:chgData name="Ocampo, Elizabeth" userId="9dd75938-98e7-4b68-b996-06b41993fa02" providerId="ADAL" clId="{8F73B61C-7745-4859-ACD5-4F82B95EE29A}" dt="2023-04-12T18:15:34.761" v="613" actId="20577"/>
        <pc:sldMkLst>
          <pc:docMk/>
          <pc:sldMk cId="108538722" sldId="317"/>
        </pc:sldMkLst>
        <pc:spChg chg="mod">
          <ac:chgData name="Ocampo, Elizabeth" userId="9dd75938-98e7-4b68-b996-06b41993fa02" providerId="ADAL" clId="{8F73B61C-7745-4859-ACD5-4F82B95EE29A}" dt="2023-04-12T18:13:01.298" v="175" actId="6549"/>
          <ac:spMkLst>
            <pc:docMk/>
            <pc:sldMk cId="108538722" sldId="317"/>
            <ac:spMk id="3" creationId="{AF5128CF-4301-4D02-9F8F-023EB7DDFD8A}"/>
          </ac:spMkLst>
        </pc:spChg>
      </pc:sldChg>
      <pc:sldChg chg="del">
        <pc:chgData name="Ocampo, Elizabeth" userId="9dd75938-98e7-4b68-b996-06b41993fa02" providerId="ADAL" clId="{8F73B61C-7745-4859-ACD5-4F82B95EE29A}" dt="2023-04-12T18:05:57.551" v="0" actId="47"/>
        <pc:sldMkLst>
          <pc:docMk/>
          <pc:sldMk cId="374112810"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79644-6FB4-4135-9513-BE49551804D5}" type="datetimeFigureOut">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44820-594D-4312-82F8-6E11BE48DA4D}" type="slidenum">
              <a:t>‹#›</a:t>
            </a:fld>
            <a:endParaRPr lang="en-US"/>
          </a:p>
        </p:txBody>
      </p:sp>
    </p:spTree>
    <p:extLst>
      <p:ext uri="{BB962C8B-B14F-4D97-AF65-F5344CB8AC3E}">
        <p14:creationId xmlns:p14="http://schemas.microsoft.com/office/powerpoint/2010/main" val="367781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Must be in Slide</a:t>
            </a:r>
            <a:r>
              <a:rPr lang="en-US" baseline="0"/>
              <a:t> Master mode to swap out photos. </a:t>
            </a:r>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33841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OSU Foundation is a 501c3 organization, separate from the university, tasked with receiving and administering charitable contributions supporting OSU. Through OSU Foundation, the university has an easy avenue to receive contributions from donors -- individuals or organizations -- interested in a charitable tax deduction. </a:t>
            </a:r>
          </a:p>
          <a:p>
            <a:endParaRPr lang="en-US" dirty="0"/>
          </a:p>
          <a:p>
            <a:r>
              <a:rPr lang="en-US" dirty="0"/>
              <a:t>The OSU Foundation’s office of Foundation Relations is a four-person team, who each manage relationships with a portfolio of non-profits and private foundations. We support work across campus to develop and submit proposals to private foundations. Aaron Shonk is the Senior Director and works with university priority foundations like Murdock Charitable Trust and Keck Foundation. Paul DuBois is the Director of Development and works with a lot of health science and RFP-driven foundations. Elizabeth Ocampo is the other Director and works with social science and direct service </a:t>
            </a:r>
            <a:r>
              <a:rPr lang="en-US" dirty="0" err="1"/>
              <a:t>grantmakers</a:t>
            </a:r>
            <a:r>
              <a:rPr lang="en-US" dirty="0"/>
              <a:t>. Emily Payne is the Assistant Director and works with grants under $50,000. </a:t>
            </a:r>
          </a:p>
        </p:txBody>
      </p:sp>
      <p:sp>
        <p:nvSpPr>
          <p:cNvPr id="4" name="Slide Number Placeholder 3"/>
          <p:cNvSpPr>
            <a:spLocks noGrp="1"/>
          </p:cNvSpPr>
          <p:nvPr>
            <p:ph type="sldNum" sz="quarter" idx="5"/>
          </p:nvPr>
        </p:nvSpPr>
        <p:spPr/>
        <p:txBody>
          <a:bodyPr/>
          <a:lstStyle/>
          <a:p>
            <a:fld id="{D4A39D37-EB39-9B49-85DF-DD837FDB43E8}" type="slidenum">
              <a:rPr lang="en-US" smtClean="0"/>
              <a:t>2</a:t>
            </a:fld>
            <a:endParaRPr lang="en-US"/>
          </a:p>
        </p:txBody>
      </p:sp>
    </p:spTree>
    <p:extLst>
      <p:ext uri="{BB962C8B-B14F-4D97-AF65-F5344CB8AC3E}">
        <p14:creationId xmlns:p14="http://schemas.microsoft.com/office/powerpoint/2010/main" val="210765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provides five services to OSU faculty and staff interested in pursuing grant funding through private foundations: </a:t>
            </a:r>
          </a:p>
          <a:p>
            <a:endParaRPr lang="en-US" dirty="0"/>
          </a:p>
          <a:p>
            <a:r>
              <a:rPr lang="en-US" dirty="0"/>
              <a:t>Research on private foundations</a:t>
            </a:r>
          </a:p>
          <a:p>
            <a:r>
              <a:rPr lang="en-US" dirty="0"/>
              <a:t>       - Prospect research for your need or program</a:t>
            </a:r>
          </a:p>
          <a:p>
            <a:r>
              <a:rPr lang="en-US" dirty="0"/>
              <a:t>Relationship development with private foundations</a:t>
            </a:r>
          </a:p>
          <a:p>
            <a:r>
              <a:rPr lang="en-US" dirty="0"/>
              <a:t> - liaise with foundation staff, attend trainings, obtain information, provide stewardship</a:t>
            </a:r>
          </a:p>
          <a:p>
            <a:r>
              <a:rPr lang="en-US" dirty="0"/>
              <a:t>Grant review and editing</a:t>
            </a:r>
          </a:p>
          <a:p>
            <a:r>
              <a:rPr lang="en-US" dirty="0"/>
              <a:t>Training</a:t>
            </a:r>
          </a:p>
          <a:p>
            <a:r>
              <a:rPr lang="en-US" dirty="0"/>
              <a:t>       - Faculty training sessions</a:t>
            </a:r>
          </a:p>
          <a:p>
            <a:r>
              <a:rPr lang="en-US" dirty="0"/>
              <a:t>       - One-on-one consulting</a:t>
            </a:r>
          </a:p>
          <a:p>
            <a:r>
              <a:rPr lang="en-US" dirty="0"/>
              <a:t>       - New faculty training</a:t>
            </a:r>
          </a:p>
          <a:p>
            <a:r>
              <a:rPr lang="en-US" dirty="0"/>
              <a:t>       - Topic-based trainings (narratives, budgets, evaluations, prospect research, etc.) – You can find copies of previously held trainings on our website</a:t>
            </a:r>
          </a:p>
          <a:p>
            <a:endParaRPr lang="en-US" dirty="0"/>
          </a:p>
          <a:p>
            <a:r>
              <a:rPr lang="en-US" dirty="0"/>
              <a:t>The services of this office are available to everyone who is interacting with a private foundation, regardless if their proposal will go through the Office of Sponsored Research and Award Administration (OSRAA) or through OSU Foundation. In fact, most grants go through OSRAA, and that is preferred. </a:t>
            </a: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3</a:t>
            </a:fld>
            <a:endParaRPr lang="en-US"/>
          </a:p>
        </p:txBody>
      </p:sp>
    </p:spTree>
    <p:extLst>
      <p:ext uri="{BB962C8B-B14F-4D97-AF65-F5344CB8AC3E}">
        <p14:creationId xmlns:p14="http://schemas.microsoft.com/office/powerpoint/2010/main" val="206381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us the glue that connects all the various groups involved in a proposal.</a:t>
            </a:r>
          </a:p>
          <a:p>
            <a:endParaRPr lang="en-US" dirty="0"/>
          </a:p>
          <a:p>
            <a:r>
              <a:rPr lang="en-US" dirty="0"/>
              <a:t>OSU Colleges, Centers &amp; Institutes – from our vantage point into all colleges, centers and institutes, we may know others in units outside your own who are doing related or complementary research. We can make introductions</a:t>
            </a:r>
          </a:p>
          <a:p>
            <a:endParaRPr lang="en-US" dirty="0"/>
          </a:p>
          <a:p>
            <a:r>
              <a:rPr lang="en-US" dirty="0"/>
              <a:t>Research Office – most grants (99%) go through OSRAA, so we’re frequent partners in helping submissions to private foundations through the research office go smoothly. We work with them on limited submissions opportunities, and we help enact university-level strategies for research development and external partnerships. We’re good early partners for working out the logistics of which office the application </a:t>
            </a:r>
            <a:r>
              <a:rPr lang="en-US"/>
              <a:t>goes through </a:t>
            </a:r>
            <a:r>
              <a:rPr lang="en-US" dirty="0"/>
              <a:t>and </a:t>
            </a:r>
            <a:r>
              <a:rPr lang="en-US"/>
              <a:t>determining the </a:t>
            </a:r>
            <a:r>
              <a:rPr lang="en-US" dirty="0"/>
              <a:t>appropriate indirect cost rate.</a:t>
            </a:r>
          </a:p>
          <a:p>
            <a:endParaRPr lang="en-US" dirty="0"/>
          </a:p>
          <a:p>
            <a:r>
              <a:rPr lang="en-US" dirty="0"/>
              <a:t>We develop long-term relationships with private foundations and other nonprofit funders. Information on OSU’s history of engagement with them may be really useful in making your proposal more likely to be funded.</a:t>
            </a:r>
          </a:p>
          <a:p>
            <a:endParaRPr lang="en-US" dirty="0"/>
          </a:p>
          <a:p>
            <a:r>
              <a:rPr lang="en-US" dirty="0"/>
              <a:t>For all these reasons, make OSU Foundation’s Foundation Relations team an early contact when you’re beginning to work toward submitting a grant.</a:t>
            </a: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4</a:t>
            </a:fld>
            <a:endParaRPr lang="en-US"/>
          </a:p>
        </p:txBody>
      </p:sp>
    </p:spTree>
    <p:extLst>
      <p:ext uri="{BB962C8B-B14F-4D97-AF65-F5344CB8AC3E}">
        <p14:creationId xmlns:p14="http://schemas.microsoft.com/office/powerpoint/2010/main" val="239665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any one of us to discuss your project. We are always interested in hearing about your work and what you are looking for. Send us an email, ask for a zoom call, whatever works best for you. We here to help!</a:t>
            </a:r>
          </a:p>
        </p:txBody>
      </p:sp>
      <p:sp>
        <p:nvSpPr>
          <p:cNvPr id="4" name="Slide Number Placeholder 3"/>
          <p:cNvSpPr>
            <a:spLocks noGrp="1"/>
          </p:cNvSpPr>
          <p:nvPr>
            <p:ph type="sldNum" sz="quarter" idx="5"/>
          </p:nvPr>
        </p:nvSpPr>
        <p:spPr/>
        <p:txBody>
          <a:bodyPr/>
          <a:lstStyle/>
          <a:p>
            <a:fld id="{BD044820-594D-4312-82F8-6E11BE48DA4D}" type="slidenum">
              <a:rPr lang="en-US" smtClean="0"/>
              <a:t>5</a:t>
            </a:fld>
            <a:endParaRPr lang="en-US"/>
          </a:p>
        </p:txBody>
      </p:sp>
    </p:spTree>
    <p:extLst>
      <p:ext uri="{BB962C8B-B14F-4D97-AF65-F5344CB8AC3E}">
        <p14:creationId xmlns:p14="http://schemas.microsoft.com/office/powerpoint/2010/main" val="210286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6</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129743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226366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hasCustomPrompt="1"/>
          </p:nvPr>
        </p:nvSpPr>
        <p:spPr>
          <a:xfrm>
            <a:off x="0" y="0"/>
            <a:ext cx="12192000" cy="5588000"/>
          </a:xfrm>
        </p:spPr>
        <p:txBody>
          <a:bodyPr/>
          <a:lstStyle>
            <a:lvl1pPr marL="0" indent="0">
              <a:buNone/>
              <a:defRPr baseline="0">
                <a:solidFill>
                  <a:schemeClr val="bg1">
                    <a:lumMod val="65000"/>
                  </a:schemeClr>
                </a:solidFill>
              </a:defRPr>
            </a:lvl1pPr>
          </a:lstStyle>
          <a:p>
            <a:r>
              <a:rPr lang="en-US"/>
              <a:t>Insert Picture Background</a:t>
            </a:r>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0781" y="5692095"/>
            <a:ext cx="3270437" cy="104474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6685" y="5493964"/>
            <a:ext cx="3270437" cy="1044748"/>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hyperlink" Target="mailto:Aaron.Shonk@osu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mailto:Emily.Payne@osufoundation.org" TargetMode="External"/><Relationship Id="rId4" Type="http://schemas.openxmlformats.org/officeDocument/2006/relationships/hyperlink" Target="mailto:Paul.DuBois@osufoundation.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Office of foundation relations</a:t>
            </a:r>
          </a:p>
        </p:txBody>
      </p:sp>
    </p:spTree>
    <p:extLst>
      <p:ext uri="{BB962C8B-B14F-4D97-AF65-F5344CB8AC3E}">
        <p14:creationId xmlns:p14="http://schemas.microsoft.com/office/powerpoint/2010/main" val="314024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Foundation</a:t>
            </a:r>
            <a:br>
              <a:rPr lang="en-US" dirty="0"/>
            </a:br>
            <a:r>
              <a:rPr lang="en-US" b="1" dirty="0">
                <a:solidFill>
                  <a:srgbClr val="00859B"/>
                </a:solidFill>
              </a:rPr>
              <a:t>Office</a:t>
            </a:r>
            <a:r>
              <a:rPr lang="en-US" b="1" dirty="0">
                <a:solidFill>
                  <a:schemeClr val="accent5"/>
                </a:solidFill>
              </a:rPr>
              <a:t> of Foundation Relations</a:t>
            </a:r>
          </a:p>
        </p:txBody>
      </p:sp>
      <p:sp>
        <p:nvSpPr>
          <p:cNvPr id="2" name="Text Placeholder 1">
            <a:extLst>
              <a:ext uri="{FF2B5EF4-FFF2-40B4-BE49-F238E27FC236}">
                <a16:creationId xmlns:a16="http://schemas.microsoft.com/office/drawing/2014/main" id="{E9A23282-7A10-446A-B1D0-83B600B82D0C}"/>
              </a:ext>
            </a:extLst>
          </p:cNvPr>
          <p:cNvSpPr>
            <a:spLocks noGrp="1"/>
          </p:cNvSpPr>
          <p:nvPr>
            <p:ph type="body" idx="1"/>
          </p:nvPr>
        </p:nvSpPr>
        <p:spPr>
          <a:xfrm>
            <a:off x="571678" y="5123318"/>
            <a:ext cx="2557144" cy="931408"/>
          </a:xfrm>
        </p:spPr>
        <p:txBody>
          <a:bodyPr>
            <a:normAutofit/>
          </a:bodyPr>
          <a:lstStyle/>
          <a:p>
            <a:pPr algn="ctr"/>
            <a:r>
              <a:rPr lang="en-US">
                <a:latin typeface="Calibri"/>
                <a:ea typeface="Calibri"/>
                <a:cs typeface="Calibri"/>
              </a:rPr>
              <a:t>Aaron Shonk</a:t>
            </a:r>
          </a:p>
          <a:p>
            <a:pPr algn="ctr"/>
            <a:r>
              <a:rPr lang="en-US">
                <a:latin typeface="Calibri"/>
                <a:ea typeface="Calibri"/>
                <a:cs typeface="Calibri"/>
              </a:rPr>
              <a:t>Senior Director</a:t>
            </a:r>
          </a:p>
        </p:txBody>
      </p:sp>
      <p:pic>
        <p:nvPicPr>
          <p:cNvPr id="11" name="Content Placeholder 10">
            <a:extLst>
              <a:ext uri="{FF2B5EF4-FFF2-40B4-BE49-F238E27FC236}">
                <a16:creationId xmlns:a16="http://schemas.microsoft.com/office/drawing/2014/main" id="{C6C3E7AD-D453-4755-A7D5-586C4B474FF5}"/>
              </a:ext>
            </a:extLst>
          </p:cNvPr>
          <p:cNvPicPr>
            <a:picLocks noGrp="1" noChangeAspect="1"/>
          </p:cNvPicPr>
          <p:nvPr>
            <p:ph sz="half" idx="2"/>
          </p:nvPr>
        </p:nvPicPr>
        <p:blipFill rotWithShape="1">
          <a:blip r:embed="rId3"/>
          <a:srcRect t="3175" r="-699" b="20711"/>
          <a:stretch/>
        </p:blipFill>
        <p:spPr>
          <a:xfrm>
            <a:off x="6353846" y="3020837"/>
            <a:ext cx="2038254" cy="2033690"/>
          </a:xfrm>
          <a:prstGeom prst="flowChartConnector">
            <a:avLst/>
          </a:prstGeom>
        </p:spPr>
      </p:pic>
      <p:sp>
        <p:nvSpPr>
          <p:cNvPr id="8" name="Text Placeholder 7">
            <a:extLst>
              <a:ext uri="{FF2B5EF4-FFF2-40B4-BE49-F238E27FC236}">
                <a16:creationId xmlns:a16="http://schemas.microsoft.com/office/drawing/2014/main" id="{3A9E4874-F259-48C2-A447-1022EFCDDC96}"/>
              </a:ext>
            </a:extLst>
          </p:cNvPr>
          <p:cNvSpPr>
            <a:spLocks noGrp="1"/>
          </p:cNvSpPr>
          <p:nvPr>
            <p:ph type="body" sz="quarter" idx="3"/>
          </p:nvPr>
        </p:nvSpPr>
        <p:spPr>
          <a:xfrm>
            <a:off x="6099846" y="5224640"/>
            <a:ext cx="2560320" cy="823912"/>
          </a:xfrm>
        </p:spPr>
        <p:txBody>
          <a:bodyPr vert="horz" lIns="91440" tIns="45720" rIns="91440" bIns="45720" rtlCol="0" anchor="b">
            <a:noAutofit/>
          </a:bodyPr>
          <a:lstStyle/>
          <a:p>
            <a:pPr algn="ctr"/>
            <a:r>
              <a:rPr lang="en-US">
                <a:latin typeface="Calibri"/>
                <a:ea typeface="Calibri"/>
                <a:cs typeface="Calibri"/>
              </a:rPr>
              <a:t>Elizabeth Ocampo</a:t>
            </a:r>
          </a:p>
          <a:p>
            <a:pPr algn="ctr"/>
            <a:r>
              <a:rPr lang="en-US">
                <a:latin typeface="Calibri"/>
                <a:ea typeface="Calibri"/>
                <a:cs typeface="Calibri"/>
              </a:rPr>
              <a:t>Director</a:t>
            </a:r>
          </a:p>
        </p:txBody>
      </p:sp>
      <p:pic>
        <p:nvPicPr>
          <p:cNvPr id="13" name="Content Placeholder 12">
            <a:extLst>
              <a:ext uri="{FF2B5EF4-FFF2-40B4-BE49-F238E27FC236}">
                <a16:creationId xmlns:a16="http://schemas.microsoft.com/office/drawing/2014/main" id="{32D44F0F-B20A-4A4A-BA20-9EC63E74837D}"/>
              </a:ext>
            </a:extLst>
          </p:cNvPr>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29944" t="5322" r="31761" b="38052"/>
          <a:stretch/>
        </p:blipFill>
        <p:spPr>
          <a:xfrm>
            <a:off x="3436325" y="3075166"/>
            <a:ext cx="2039112" cy="2010119"/>
          </a:xfrm>
          <a:prstGeom prst="flowChartConnector">
            <a:avLst/>
          </a:prstGeom>
        </p:spPr>
      </p:pic>
      <p:sp>
        <p:nvSpPr>
          <p:cNvPr id="4" name="Footer Placeholder 3"/>
          <p:cNvSpPr>
            <a:spLocks noGrp="1"/>
          </p:cNvSpPr>
          <p:nvPr>
            <p:ph type="ftr" sz="quarter" idx="11"/>
          </p:nvPr>
        </p:nvSpPr>
        <p:spPr/>
        <p:txBody>
          <a:bodyPr/>
          <a:lstStyle/>
          <a:p>
            <a:r>
              <a:rPr lang="en-US"/>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pPr/>
              <a:t>2</a:t>
            </a:fld>
            <a:endParaRPr lang="en-US"/>
          </a:p>
        </p:txBody>
      </p:sp>
      <p:pic>
        <p:nvPicPr>
          <p:cNvPr id="15" name="Picture 14">
            <a:extLst>
              <a:ext uri="{FF2B5EF4-FFF2-40B4-BE49-F238E27FC236}">
                <a16:creationId xmlns:a16="http://schemas.microsoft.com/office/drawing/2014/main" id="{3EB2F77E-4A28-4635-ADA1-9DA0B8DB04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608" t="337" r="32747" b="42607"/>
          <a:stretch/>
        </p:blipFill>
        <p:spPr>
          <a:xfrm>
            <a:off x="739436" y="2977833"/>
            <a:ext cx="2039112" cy="2175365"/>
          </a:xfrm>
          <a:prstGeom prst="flowChartConnector">
            <a:avLst/>
          </a:prstGeom>
        </p:spPr>
      </p:pic>
      <p:sp>
        <p:nvSpPr>
          <p:cNvPr id="20" name="Text Placeholder 1">
            <a:extLst>
              <a:ext uri="{FF2B5EF4-FFF2-40B4-BE49-F238E27FC236}">
                <a16:creationId xmlns:a16="http://schemas.microsoft.com/office/drawing/2014/main" id="{9A48003F-DEA8-4396-BD33-2BB9A16F00FD}"/>
              </a:ext>
            </a:extLst>
          </p:cNvPr>
          <p:cNvSpPr txBox="1">
            <a:spLocks/>
          </p:cNvSpPr>
          <p:nvPr/>
        </p:nvSpPr>
        <p:spPr>
          <a:xfrm>
            <a:off x="3177309" y="5124124"/>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solidFill>
                  <a:schemeClr val="tx2"/>
                </a:solidFill>
              </a:rPr>
              <a:t>Paul DuBois</a:t>
            </a:r>
          </a:p>
          <a:p>
            <a:pPr algn="ctr"/>
            <a:r>
              <a:rPr lang="en-US">
                <a:solidFill>
                  <a:schemeClr val="tx2"/>
                </a:solidFill>
              </a:rPr>
              <a:t>Director</a:t>
            </a:r>
          </a:p>
        </p:txBody>
      </p:sp>
      <p:pic>
        <p:nvPicPr>
          <p:cNvPr id="3" name="Picture 6">
            <a:extLst>
              <a:ext uri="{FF2B5EF4-FFF2-40B4-BE49-F238E27FC236}">
                <a16:creationId xmlns:a16="http://schemas.microsoft.com/office/drawing/2014/main" id="{A6B2214E-BF1C-6843-F0A6-B3D82917A5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403" t="5902" r="32755" b="39896"/>
          <a:stretch/>
        </p:blipFill>
        <p:spPr>
          <a:xfrm>
            <a:off x="8997188" y="3020837"/>
            <a:ext cx="2039112" cy="1999765"/>
          </a:xfrm>
          <a:prstGeom prst="flowChartConnector">
            <a:avLst/>
          </a:prstGeom>
        </p:spPr>
      </p:pic>
      <p:sp>
        <p:nvSpPr>
          <p:cNvPr id="9" name="Text Placeholder 1">
            <a:extLst>
              <a:ext uri="{FF2B5EF4-FFF2-40B4-BE49-F238E27FC236}">
                <a16:creationId xmlns:a16="http://schemas.microsoft.com/office/drawing/2014/main" id="{194CF9DA-7491-3BE8-E106-8E41A7C35B02}"/>
              </a:ext>
            </a:extLst>
          </p:cNvPr>
          <p:cNvSpPr txBox="1">
            <a:spLocks/>
          </p:cNvSpPr>
          <p:nvPr/>
        </p:nvSpPr>
        <p:spPr>
          <a:xfrm>
            <a:off x="8781522" y="5049941"/>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a:latin typeface="Calibri"/>
                <a:ea typeface="Calibri"/>
                <a:cs typeface="Calibri"/>
              </a:rPr>
              <a:t>Emily Payne</a:t>
            </a:r>
          </a:p>
          <a:p>
            <a:pPr algn="ctr"/>
            <a:r>
              <a:rPr lang="en-US">
                <a:latin typeface="Calibri"/>
                <a:ea typeface="Calibri"/>
                <a:cs typeface="Calibri"/>
              </a:rPr>
              <a:t>Assistant Director</a:t>
            </a:r>
          </a:p>
        </p:txBody>
      </p:sp>
    </p:spTree>
    <p:extLst>
      <p:ext uri="{BB962C8B-B14F-4D97-AF65-F5344CB8AC3E}">
        <p14:creationId xmlns:p14="http://schemas.microsoft.com/office/powerpoint/2010/main" val="231967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chemeClr val="accent5"/>
                </a:solidFill>
                <a:latin typeface="Rufina-Stencil-Bold"/>
              </a:rPr>
              <a:t>Foundation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The OSU Foundation Office of Foundation Relations is here to </a:t>
            </a:r>
            <a:r>
              <a:rPr lang="en-US" sz="2800" b="1" dirty="0">
                <a:solidFill>
                  <a:schemeClr val="accent5"/>
                </a:solidFill>
                <a:latin typeface="Verdana" panose="020B0604030504040204" pitchFamily="34" charset="0"/>
                <a:ea typeface="Verdana" panose="020B0604030504040204" pitchFamily="34" charset="0"/>
                <a:cs typeface="Verdana" panose="020B0604030504040204" pitchFamily="34" charset="0"/>
              </a:rPr>
              <a:t>help</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b="1" dirty="0">
                <a:solidFill>
                  <a:schemeClr val="accent5"/>
                </a:solidFill>
                <a:latin typeface="Verdana" panose="020B0604030504040204" pitchFamily="34" charset="0"/>
                <a:ea typeface="Verdana" panose="020B0604030504040204" pitchFamily="34" charset="0"/>
                <a:cs typeface="Verdana" panose="020B0604030504040204" pitchFamily="34" charset="0"/>
              </a:rPr>
              <a:t>get you funding</a:t>
            </a:r>
          </a:p>
          <a:p>
            <a:pPr marL="0" indent="0">
              <a:buNone/>
            </a:pPr>
            <a:endParaRPr lang="en-US" dirty="0"/>
          </a:p>
          <a:p>
            <a:r>
              <a:rPr lang="en-US" dirty="0"/>
              <a:t>Prospect research, vetting</a:t>
            </a:r>
          </a:p>
          <a:p>
            <a:r>
              <a:rPr lang="en-US" dirty="0"/>
              <a:t>Relationship development with private foundations</a:t>
            </a:r>
          </a:p>
          <a:p>
            <a:r>
              <a:rPr lang="en-US" dirty="0">
                <a:latin typeface="Kievit Offc"/>
              </a:rPr>
              <a:t>Proposal review, editing, and submission</a:t>
            </a:r>
          </a:p>
          <a:p>
            <a:r>
              <a:rPr lang="en-US" dirty="0"/>
              <a:t>Post-award report coordination and submission</a:t>
            </a:r>
          </a:p>
          <a:p>
            <a:r>
              <a:rPr lang="en-US" dirty="0"/>
              <a:t>Grant writing and proposal development training</a:t>
            </a:r>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3</a:t>
            </a:fld>
            <a:endParaRPr lang="en-US"/>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45329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rgbClr val="00859B"/>
                </a:solidFill>
                <a:latin typeface="Rufina-Stencil-Bold"/>
              </a:rPr>
              <a:t>Foundation</a:t>
            </a:r>
            <a:r>
              <a:rPr lang="en-US" b="1" dirty="0">
                <a:solidFill>
                  <a:schemeClr val="accent5"/>
                </a:solidFill>
                <a:latin typeface="Rufina-Stencil-Bold"/>
              </a:rPr>
              <a:t>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dirty="0">
                <a:latin typeface="Verdana" panose="020B0604030504040204" pitchFamily="34" charset="0"/>
                <a:ea typeface="Verdana" panose="020B0604030504040204" pitchFamily="34" charset="0"/>
              </a:rPr>
              <a:t>We work closely with: </a:t>
            </a:r>
          </a:p>
          <a:p>
            <a:pPr marL="0" indent="0">
              <a:buNone/>
            </a:pP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All OSU Colleges, Centers &amp; Institutes</a:t>
            </a:r>
          </a:p>
          <a:p>
            <a:r>
              <a:rPr lang="en-US" dirty="0">
                <a:latin typeface="Verdana" panose="020B0604030504040204" pitchFamily="34" charset="0"/>
                <a:ea typeface="Verdana" panose="020B0604030504040204" pitchFamily="34" charset="0"/>
              </a:rPr>
              <a:t>The Research Office </a:t>
            </a:r>
          </a:p>
          <a:p>
            <a:r>
              <a:rPr lang="en-US" dirty="0">
                <a:latin typeface="Verdana" panose="020B0604030504040204" pitchFamily="34" charset="0"/>
                <a:ea typeface="Verdana" panose="020B0604030504040204" pitchFamily="34" charset="0"/>
              </a:rPr>
              <a:t>Private funding organizations</a:t>
            </a:r>
          </a:p>
          <a:p>
            <a:endParaRPr lang="en-US" dirty="0">
              <a:latin typeface="Verdana" panose="020B0604030504040204" pitchFamily="34" charset="0"/>
              <a:ea typeface="Verdana" panose="020B0604030504040204" pitchFamily="34" charset="0"/>
            </a:endParaRPr>
          </a:p>
          <a:p>
            <a:pPr marL="0" indent="0">
              <a:buNone/>
            </a:pPr>
            <a:r>
              <a:rPr lang="en-US" b="1" dirty="0">
                <a:solidFill>
                  <a:srgbClr val="00859B"/>
                </a:solidFill>
                <a:latin typeface="Verdana" panose="020B0604030504040204" pitchFamily="34" charset="0"/>
                <a:ea typeface="Verdana" panose="020B0604030504040204" pitchFamily="34" charset="0"/>
              </a:rPr>
              <a:t>Contact us early in your process!</a:t>
            </a:r>
            <a:endParaRPr lang="en-US" b="1" dirty="0">
              <a:solidFill>
                <a:srgbClr val="00859B"/>
              </a:solidFill>
            </a:endParaRPr>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4</a:t>
            </a:fld>
            <a:endParaRPr lang="en-US"/>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10853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261A-E5FD-504D-CF0E-B50A40EDABA8}"/>
              </a:ext>
            </a:extLst>
          </p:cNvPr>
          <p:cNvSpPr>
            <a:spLocks noGrp="1"/>
          </p:cNvSpPr>
          <p:nvPr>
            <p:ph type="title"/>
          </p:nvPr>
        </p:nvSpPr>
        <p:spPr/>
        <p:txBody>
          <a:bodyPr/>
          <a:lstStyle/>
          <a:p>
            <a:r>
              <a:rPr lang="en-US" b="1" dirty="0"/>
              <a:t>Playing Matchmaker</a:t>
            </a:r>
          </a:p>
        </p:txBody>
      </p:sp>
      <p:sp>
        <p:nvSpPr>
          <p:cNvPr id="3" name="Content Placeholder 2">
            <a:extLst>
              <a:ext uri="{FF2B5EF4-FFF2-40B4-BE49-F238E27FC236}">
                <a16:creationId xmlns:a16="http://schemas.microsoft.com/office/drawing/2014/main" id="{7475E0B6-8802-183D-CA67-DBB5DB337159}"/>
              </a:ext>
            </a:extLst>
          </p:cNvPr>
          <p:cNvSpPr>
            <a:spLocks noGrp="1"/>
          </p:cNvSpPr>
          <p:nvPr>
            <p:ph idx="1"/>
          </p:nvPr>
        </p:nvSpPr>
        <p:spPr>
          <a:xfrm>
            <a:off x="838200" y="1442434"/>
            <a:ext cx="10515600" cy="4734529"/>
          </a:xfrm>
        </p:spPr>
        <p:txBody>
          <a:bodyPr>
            <a:normAutofit/>
          </a:bodyPr>
          <a:lstStyle/>
          <a:p>
            <a:pPr marL="0" indent="0">
              <a:buNone/>
            </a:pPr>
            <a:r>
              <a:rPr lang="en-US" dirty="0"/>
              <a:t>The Foundation Relations team works to match funding opportunities with OSU faculty and programs.</a:t>
            </a:r>
          </a:p>
          <a:p>
            <a:pPr marL="0" indent="0" algn="ctr">
              <a:spcBef>
                <a:spcPts val="1800"/>
              </a:spcBef>
              <a:spcAft>
                <a:spcPts val="1800"/>
              </a:spcAft>
              <a:buNone/>
            </a:pPr>
            <a:r>
              <a:rPr lang="en-US" sz="4800" b="1" dirty="0">
                <a:solidFill>
                  <a:schemeClr val="tx1"/>
                </a:solidFill>
              </a:rPr>
              <a:t>You can help!</a:t>
            </a:r>
            <a:endParaRPr lang="en-US" dirty="0"/>
          </a:p>
          <a:p>
            <a:pPr marL="0" indent="0">
              <a:spcBef>
                <a:spcPts val="0"/>
              </a:spcBef>
              <a:spcAft>
                <a:spcPts val="1000"/>
              </a:spcAft>
              <a:buNone/>
            </a:pPr>
            <a:r>
              <a:rPr lang="en-US" dirty="0"/>
              <a:t>Share your research topic/project idea and vision with the FR team.</a:t>
            </a:r>
            <a:endParaRPr lang="en-US" sz="2400" dirty="0"/>
          </a:p>
          <a:p>
            <a:pPr lvl="1">
              <a:spcBef>
                <a:spcPts val="0"/>
              </a:spcBef>
            </a:pPr>
            <a:r>
              <a:rPr lang="en-US" dirty="0"/>
              <a:t>What problem does your work hope to solve?</a:t>
            </a:r>
          </a:p>
          <a:p>
            <a:pPr lvl="1"/>
            <a:r>
              <a:rPr lang="en-US" dirty="0"/>
              <a:t>What method do you plan to use?</a:t>
            </a:r>
          </a:p>
          <a:p>
            <a:pPr lvl="1"/>
            <a:r>
              <a:rPr lang="en-US" dirty="0"/>
              <a:t>Who does your work benefit? Be specific!</a:t>
            </a:r>
          </a:p>
          <a:p>
            <a:pPr lvl="1"/>
            <a:r>
              <a:rPr lang="en-US" dirty="0"/>
              <a:t>How is society improved through your efforts? </a:t>
            </a:r>
            <a:r>
              <a:rPr lang="en-US" i="1" dirty="0"/>
              <a:t>What is the impact</a:t>
            </a:r>
            <a:r>
              <a:rPr lang="en-US" dirty="0"/>
              <a:t>?</a:t>
            </a:r>
          </a:p>
          <a:p>
            <a:endParaRPr lang="en-US" dirty="0"/>
          </a:p>
        </p:txBody>
      </p:sp>
      <p:sp>
        <p:nvSpPr>
          <p:cNvPr id="4" name="Footer Placeholder 3">
            <a:extLst>
              <a:ext uri="{FF2B5EF4-FFF2-40B4-BE49-F238E27FC236}">
                <a16:creationId xmlns:a16="http://schemas.microsoft.com/office/drawing/2014/main" id="{7583E886-959B-0134-E835-D9A6E5372D95}"/>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C53DB4FF-4903-B612-F6BE-BCB2F2BF52E4}"/>
              </a:ext>
            </a:extLst>
          </p:cNvPr>
          <p:cNvSpPr>
            <a:spLocks noGrp="1"/>
          </p:cNvSpPr>
          <p:nvPr>
            <p:ph type="sldNum" sz="quarter" idx="12"/>
          </p:nvPr>
        </p:nvSpPr>
        <p:spPr/>
        <p:txBody>
          <a:bodyPr/>
          <a:lstStyle/>
          <a:p>
            <a:fld id="{AAB6004F-53F9-E74D-AC89-56EA63355CB3}" type="slidenum">
              <a:rPr lang="en-US" smtClean="0"/>
              <a:pPr/>
              <a:t>5</a:t>
            </a:fld>
            <a:endParaRPr lang="en-US"/>
          </a:p>
        </p:txBody>
      </p:sp>
    </p:spTree>
    <p:extLst>
      <p:ext uri="{BB962C8B-B14F-4D97-AF65-F5344CB8AC3E}">
        <p14:creationId xmlns:p14="http://schemas.microsoft.com/office/powerpoint/2010/main" val="364992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633471"/>
            <a:ext cx="10058400" cy="1068228"/>
          </a:xfrm>
        </p:spPr>
        <p:txBody>
          <a:bodyPr>
            <a:normAutofit fontScale="90000"/>
          </a:bodyPr>
          <a:lstStyle/>
          <a:p>
            <a:r>
              <a:rPr lang="en-US" dirty="0"/>
              <a:t>Contact us</a:t>
            </a:r>
          </a:p>
        </p:txBody>
      </p:sp>
      <p:sp>
        <p:nvSpPr>
          <p:cNvPr id="3" name="Subtitle 2"/>
          <p:cNvSpPr>
            <a:spLocks noGrp="1"/>
          </p:cNvSpPr>
          <p:nvPr>
            <p:ph type="subTitle" idx="1"/>
          </p:nvPr>
        </p:nvSpPr>
        <p:spPr>
          <a:xfrm>
            <a:off x="1066800" y="2391427"/>
            <a:ext cx="5029199" cy="3328889"/>
          </a:xfrm>
        </p:spPr>
        <p:txBody>
          <a:bodyPr>
            <a:noAutofit/>
          </a:bodyPr>
          <a:lstStyle/>
          <a:p>
            <a:r>
              <a:rPr lang="en-US" sz="2400" b="1" dirty="0"/>
              <a:t>Aaron Shonk, Senior Director</a:t>
            </a:r>
          </a:p>
          <a:p>
            <a:r>
              <a:rPr lang="en-US" sz="2400" dirty="0">
                <a:latin typeface="Veranda"/>
                <a:hlinkClick r:id="rId3"/>
              </a:rPr>
              <a:t>Aaron.Shonk@osufoundation.org</a:t>
            </a:r>
            <a:endParaRPr lang="en-US" sz="2400" dirty="0">
              <a:latin typeface="Veranda"/>
            </a:endParaRPr>
          </a:p>
          <a:p>
            <a:endParaRPr lang="en-US" sz="2400" dirty="0"/>
          </a:p>
          <a:p>
            <a:endParaRPr lang="en-US" sz="2400" dirty="0"/>
          </a:p>
          <a:p>
            <a:r>
              <a:rPr lang="en-US" sz="2400" b="1" dirty="0"/>
              <a:t>Elizabeth Ocampo, Director</a:t>
            </a:r>
          </a:p>
          <a:p>
            <a:r>
              <a:rPr lang="en-US" sz="2400" dirty="0">
                <a:latin typeface="Veranda"/>
                <a:hlinkClick r:id="rId4"/>
              </a:rPr>
              <a:t>Elizabeth.Ocampo@osufoundation.org</a:t>
            </a:r>
            <a:r>
              <a:rPr lang="en-US" sz="2400" dirty="0">
                <a:latin typeface="Veranda"/>
              </a:rPr>
              <a:t> </a:t>
            </a:r>
          </a:p>
        </p:txBody>
      </p:sp>
      <p:sp>
        <p:nvSpPr>
          <p:cNvPr id="14" name="Subtitle 2"/>
          <p:cNvSpPr txBox="1">
            <a:spLocks/>
          </p:cNvSpPr>
          <p:nvPr/>
        </p:nvSpPr>
        <p:spPr>
          <a:xfrm>
            <a:off x="6324880" y="2391427"/>
            <a:ext cx="4970442" cy="3833102"/>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400" b="1" dirty="0"/>
              <a:t>Paul DuBois, Director</a:t>
            </a:r>
          </a:p>
          <a:p>
            <a:r>
              <a:rPr lang="en-US" sz="2400" dirty="0">
                <a:latin typeface="Veranda"/>
                <a:hlinkClick r:id="rId4"/>
              </a:rPr>
              <a:t>Paul.DuBois@osufoundation.org</a:t>
            </a:r>
            <a:r>
              <a:rPr lang="en-US" sz="2400" dirty="0">
                <a:latin typeface="Veranda"/>
              </a:rPr>
              <a:t> </a:t>
            </a:r>
          </a:p>
          <a:p>
            <a:endParaRPr lang="en-US" sz="2400" dirty="0">
              <a:latin typeface="Veranda"/>
            </a:endParaRPr>
          </a:p>
          <a:p>
            <a:endParaRPr lang="en-US" sz="2400" dirty="0">
              <a:latin typeface="Veranda"/>
            </a:endParaRPr>
          </a:p>
          <a:p>
            <a:r>
              <a:rPr lang="en-US" sz="2400" b="1" dirty="0"/>
              <a:t>Emily Payne, Assistant Director</a:t>
            </a:r>
          </a:p>
          <a:p>
            <a:r>
              <a:rPr lang="en-US" sz="2400" dirty="0">
                <a:latin typeface="Veranda"/>
                <a:hlinkClick r:id="rId5"/>
              </a:rPr>
              <a:t>Emily.Payne@osufoundation.org</a:t>
            </a:r>
            <a:r>
              <a:rPr lang="en-US" sz="2400" dirty="0">
                <a:latin typeface="Veranda"/>
              </a:rPr>
              <a:t> </a:t>
            </a:r>
          </a:p>
          <a:p>
            <a:endParaRPr lang="en-US" dirty="0">
              <a:latin typeface="Veranda"/>
            </a:endParaRPr>
          </a:p>
        </p:txBody>
      </p:sp>
    </p:spTree>
    <p:extLst>
      <p:ext uri="{BB962C8B-B14F-4D97-AF65-F5344CB8AC3E}">
        <p14:creationId xmlns:p14="http://schemas.microsoft.com/office/powerpoint/2010/main" val="127905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a:t>OSU FOUNDATION</a:t>
            </a:r>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7</a:t>
            </a:fld>
            <a:endParaRPr lang="en-US"/>
          </a:p>
        </p:txBody>
      </p:sp>
      <p:sp>
        <p:nvSpPr>
          <p:cNvPr id="11" name="Title 10"/>
          <p:cNvSpPr>
            <a:spLocks noGrp="1"/>
          </p:cNvSpPr>
          <p:nvPr>
            <p:ph type="ctrTitle"/>
          </p:nvPr>
        </p:nvSpPr>
        <p:spPr>
          <a:xfrm>
            <a:off x="1098123" y="2569028"/>
            <a:ext cx="4997877" cy="2851373"/>
          </a:xfrm>
        </p:spPr>
        <p:txBody>
          <a:bodyPr/>
          <a:lstStyle/>
          <a:p>
            <a:r>
              <a:rPr lang="en-US"/>
              <a:t>Questions?</a:t>
            </a:r>
          </a:p>
        </p:txBody>
      </p:sp>
    </p:spTree>
    <p:extLst>
      <p:ext uri="{BB962C8B-B14F-4D97-AF65-F5344CB8AC3E}">
        <p14:creationId xmlns:p14="http://schemas.microsoft.com/office/powerpoint/2010/main" val="247632975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e9d5d7b-c6d5-4464-a2eb-406c707fb8ca" xsi:nil="true"/>
    <lcf76f155ced4ddcb4097134ff3c332f xmlns="ec6b7397-146d-4606-9a22-7d9119cb26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91D444DA73DB4693C15392605C3657" ma:contentTypeVersion="16" ma:contentTypeDescription="Create a new document." ma:contentTypeScope="" ma:versionID="9112d569bb060a8e27c9b20386db1996">
  <xsd:schema xmlns:xsd="http://www.w3.org/2001/XMLSchema" xmlns:xs="http://www.w3.org/2001/XMLSchema" xmlns:p="http://schemas.microsoft.com/office/2006/metadata/properties" xmlns:ns2="ec6b7397-146d-4606-9a22-7d9119cb26b6" xmlns:ns3="5e9d5d7b-c6d5-4464-a2eb-406c707fb8ca" targetNamespace="http://schemas.microsoft.com/office/2006/metadata/properties" ma:root="true" ma:fieldsID="cc13e5a477f180cf6d76d7bdd39973be" ns2:_="" ns3:_="">
    <xsd:import namespace="ec6b7397-146d-4606-9a22-7d9119cb26b6"/>
    <xsd:import namespace="5e9d5d7b-c6d5-4464-a2eb-406c707fb8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b7397-146d-4606-9a22-7d9119cb2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aeaf66-3fa2-4ded-85b8-4a8fbeb40e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9d5d7b-c6d5-4464-a2eb-406c707fb8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ade1c5-d023-4e0b-bf97-5bf873781ac8}" ma:internalName="TaxCatchAll" ma:showField="CatchAllData" ma:web="5e9d5d7b-c6d5-4464-a2eb-406c707fb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3E93A6-F381-442A-BF82-35BF8DDBE8BB}">
  <ds:schemaRefs>
    <ds:schemaRef ds:uri="http://schemas.microsoft.com/sharepoint/v3/contenttype/forms"/>
  </ds:schemaRefs>
</ds:datastoreItem>
</file>

<file path=customXml/itemProps2.xml><?xml version="1.0" encoding="utf-8"?>
<ds:datastoreItem xmlns:ds="http://schemas.openxmlformats.org/officeDocument/2006/customXml" ds:itemID="{D763C70D-D8F1-40DB-A4C8-FAF4168B28FC}">
  <ds:schemaRefs>
    <ds:schemaRef ds:uri="http://schemas.microsoft.com/office/2006/metadata/properties"/>
    <ds:schemaRef ds:uri="http://schemas.microsoft.com/office/infopath/2007/PartnerControls"/>
    <ds:schemaRef ds:uri="5e9d5d7b-c6d5-4464-a2eb-406c707fb8ca"/>
    <ds:schemaRef ds:uri="ec6b7397-146d-4606-9a22-7d9119cb26b6"/>
  </ds:schemaRefs>
</ds:datastoreItem>
</file>

<file path=customXml/itemProps3.xml><?xml version="1.0" encoding="utf-8"?>
<ds:datastoreItem xmlns:ds="http://schemas.openxmlformats.org/officeDocument/2006/customXml" ds:itemID="{13DAE256-4ACF-4E13-9D48-245BF7296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b7397-146d-4606-9a22-7d9119cb26b6"/>
    <ds:schemaRef ds:uri="5e9d5d7b-c6d5-4464-a2eb-406c707fb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424</TotalTime>
  <Words>823</Words>
  <Application>Microsoft Office PowerPoint</Application>
  <PresentationFormat>Widescreen</PresentationFormat>
  <Paragraphs>96</Paragraphs>
  <Slides>7</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vt:i4>
      </vt:variant>
    </vt:vector>
  </HeadingPairs>
  <TitlesOfParts>
    <vt:vector size="20" baseType="lpstr">
      <vt:lpstr>Arial</vt:lpstr>
      <vt:lpstr>Calibri</vt:lpstr>
      <vt:lpstr>Georgia</vt:lpstr>
      <vt:lpstr>Impact</vt:lpstr>
      <vt:lpstr>Kievit Offc</vt:lpstr>
      <vt:lpstr>KievitPro-Regular</vt:lpstr>
      <vt:lpstr>Rufina-Stencil-Bold</vt:lpstr>
      <vt:lpstr>Stratum2 Bold</vt:lpstr>
      <vt:lpstr>Times New Roman</vt:lpstr>
      <vt:lpstr>Veranda</vt:lpstr>
      <vt:lpstr>Verdana</vt:lpstr>
      <vt:lpstr>Office Theme</vt:lpstr>
      <vt:lpstr>Office Theme</vt:lpstr>
      <vt:lpstr>Office of foundation relations</vt:lpstr>
      <vt:lpstr>OSU Foundation Office of Foundation Relations</vt:lpstr>
      <vt:lpstr>Foundation Relations Services</vt:lpstr>
      <vt:lpstr>Foundation Relations Services</vt:lpstr>
      <vt:lpstr>Playing Matchmaker</vt:lpstr>
      <vt:lpstr>Contact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Ocampo, Elizabeth</cp:lastModifiedBy>
  <cp:revision>8</cp:revision>
  <dcterms:created xsi:type="dcterms:W3CDTF">2023-03-13T21:52:41Z</dcterms:created>
  <dcterms:modified xsi:type="dcterms:W3CDTF">2023-05-09T22:59:45Z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0x010100A791D444DA73DB4693C15392605C3657</vt:lpwstr>
  </property>
  <property fmtid="{D5CDD505-2E9C-101B-9397-08002B2CF9AE}" pid="3" name="MediaServiceImageTags">
    <vt:lpwstr/>
  </property>
</Properties>
</file>