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Lst>
  <p:notesMasterIdLst>
    <p:notesMasterId r:id="rId40"/>
  </p:notesMasterIdLst>
  <p:sldIdLst>
    <p:sldId id="265" r:id="rId6"/>
    <p:sldId id="315" r:id="rId7"/>
    <p:sldId id="318" r:id="rId8"/>
    <p:sldId id="263" r:id="rId9"/>
    <p:sldId id="312" r:id="rId10"/>
    <p:sldId id="341" r:id="rId11"/>
    <p:sldId id="261" r:id="rId12"/>
    <p:sldId id="342" r:id="rId13"/>
    <p:sldId id="259" r:id="rId14"/>
    <p:sldId id="258" r:id="rId15"/>
    <p:sldId id="340" r:id="rId16"/>
    <p:sldId id="316" r:id="rId17"/>
    <p:sldId id="320" r:id="rId18"/>
    <p:sldId id="296" r:id="rId19"/>
    <p:sldId id="321" r:id="rId20"/>
    <p:sldId id="322" r:id="rId21"/>
    <p:sldId id="323" r:id="rId22"/>
    <p:sldId id="324" r:id="rId23"/>
    <p:sldId id="325" r:id="rId24"/>
    <p:sldId id="343" r:id="rId25"/>
    <p:sldId id="344" r:id="rId26"/>
    <p:sldId id="345" r:id="rId27"/>
    <p:sldId id="329" r:id="rId28"/>
    <p:sldId id="336" r:id="rId29"/>
    <p:sldId id="337" r:id="rId30"/>
    <p:sldId id="334" r:id="rId31"/>
    <p:sldId id="331" r:id="rId32"/>
    <p:sldId id="332" r:id="rId33"/>
    <p:sldId id="328" r:id="rId34"/>
    <p:sldId id="339" r:id="rId35"/>
    <p:sldId id="346" r:id="rId36"/>
    <p:sldId id="347" r:id="rId37"/>
    <p:sldId id="319" r:id="rId38"/>
    <p:sldId id="2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1BFCC-51DE-44C1-AAD2-8B557D67D22A}" v="109" dt="2023-05-10T06:05:58.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6707" autoAdjust="0"/>
  </p:normalViewPr>
  <p:slideViewPr>
    <p:cSldViewPr snapToGrid="0">
      <p:cViewPr varScale="1">
        <p:scale>
          <a:sx n="74" d="100"/>
          <a:sy n="74" d="100"/>
        </p:scale>
        <p:origin x="170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B826C-BC0C-4D3B-8EAA-9026B0DFAA59}" type="doc">
      <dgm:prSet loTypeId="urn:microsoft.com/office/officeart/2005/8/layout/process1" loCatId="process" qsTypeId="urn:microsoft.com/office/officeart/2005/8/quickstyle/simple1" qsCatId="simple" csTypeId="urn:microsoft.com/office/officeart/2005/8/colors/accent1_2" csCatId="accent1" phldr="1"/>
      <dgm:spPr/>
    </dgm:pt>
    <dgm:pt modelId="{9F6196C9-D323-4A70-BAE6-533DB1A3EEE1}">
      <dgm:prSet phldrT="[Text]"/>
      <dgm:spPr>
        <a:solidFill>
          <a:schemeClr val="tx1">
            <a:lumMod val="60000"/>
            <a:lumOff val="40000"/>
          </a:schemeClr>
        </a:solidFill>
      </dgm:spPr>
      <dgm:t>
        <a:bodyPr/>
        <a:lstStyle/>
        <a:p>
          <a:r>
            <a:rPr lang="en-US" dirty="0"/>
            <a:t>Need</a:t>
          </a:r>
        </a:p>
      </dgm:t>
    </dgm:pt>
    <dgm:pt modelId="{194BC653-B36E-4AB5-A91F-AE21AC5C39EE}" type="parTrans" cxnId="{B00E3ECA-87C9-4CA6-BCD9-28F6B41C7334}">
      <dgm:prSet/>
      <dgm:spPr/>
      <dgm:t>
        <a:bodyPr/>
        <a:lstStyle/>
        <a:p>
          <a:endParaRPr lang="en-US"/>
        </a:p>
      </dgm:t>
    </dgm:pt>
    <dgm:pt modelId="{0F671525-8A98-4DE7-B2FC-9F8942E399CE}" type="sibTrans" cxnId="{B00E3ECA-87C9-4CA6-BCD9-28F6B41C7334}">
      <dgm:prSet/>
      <dgm:spPr>
        <a:solidFill>
          <a:schemeClr val="tx2"/>
        </a:solidFill>
      </dgm:spPr>
      <dgm:t>
        <a:bodyPr/>
        <a:lstStyle/>
        <a:p>
          <a:endParaRPr lang="en-US" dirty="0"/>
        </a:p>
      </dgm:t>
    </dgm:pt>
    <dgm:pt modelId="{657CDF31-AEB7-41FA-B5A7-FF6007D5B0CD}">
      <dgm:prSet phldrT="[Text]"/>
      <dgm:spPr>
        <a:solidFill>
          <a:schemeClr val="tx1">
            <a:lumMod val="60000"/>
            <a:lumOff val="40000"/>
          </a:schemeClr>
        </a:solidFill>
      </dgm:spPr>
      <dgm:t>
        <a:bodyPr/>
        <a:lstStyle/>
        <a:p>
          <a:r>
            <a:rPr lang="en-US" dirty="0"/>
            <a:t>Project</a:t>
          </a:r>
        </a:p>
      </dgm:t>
    </dgm:pt>
    <dgm:pt modelId="{65076813-A135-4290-98EB-CF0C78039D97}" type="parTrans" cxnId="{EBD126DD-B3C0-4706-8416-965BFAC37232}">
      <dgm:prSet/>
      <dgm:spPr/>
      <dgm:t>
        <a:bodyPr/>
        <a:lstStyle/>
        <a:p>
          <a:endParaRPr lang="en-US"/>
        </a:p>
      </dgm:t>
    </dgm:pt>
    <dgm:pt modelId="{843BC9CB-7FCE-4BDB-BADC-B31BB92EAE42}" type="sibTrans" cxnId="{EBD126DD-B3C0-4706-8416-965BFAC37232}">
      <dgm:prSet/>
      <dgm:spPr/>
      <dgm:t>
        <a:bodyPr/>
        <a:lstStyle/>
        <a:p>
          <a:endParaRPr lang="en-US"/>
        </a:p>
      </dgm:t>
    </dgm:pt>
    <dgm:pt modelId="{2D90BE9B-E793-4701-9C84-7C9A6EF7CBAE}" type="pres">
      <dgm:prSet presAssocID="{333B826C-BC0C-4D3B-8EAA-9026B0DFAA59}" presName="Name0" presStyleCnt="0">
        <dgm:presLayoutVars>
          <dgm:dir/>
          <dgm:resizeHandles val="exact"/>
        </dgm:presLayoutVars>
      </dgm:prSet>
      <dgm:spPr/>
    </dgm:pt>
    <dgm:pt modelId="{5F60AD6B-B946-4F70-85EA-EDF1D59A67CA}" type="pres">
      <dgm:prSet presAssocID="{9F6196C9-D323-4A70-BAE6-533DB1A3EEE1}" presName="node" presStyleLbl="node1" presStyleIdx="0" presStyleCnt="2">
        <dgm:presLayoutVars>
          <dgm:bulletEnabled val="1"/>
        </dgm:presLayoutVars>
      </dgm:prSet>
      <dgm:spPr/>
    </dgm:pt>
    <dgm:pt modelId="{5EFC069B-A26B-40A0-B931-B89573998F4D}" type="pres">
      <dgm:prSet presAssocID="{0F671525-8A98-4DE7-B2FC-9F8942E399CE}" presName="sibTrans" presStyleLbl="sibTrans2D1" presStyleIdx="0" presStyleCnt="1" custScaleY="41444"/>
      <dgm:spPr>
        <a:prstGeom prst="leftRightArrow">
          <a:avLst/>
        </a:prstGeom>
      </dgm:spPr>
    </dgm:pt>
    <dgm:pt modelId="{A4255EEF-44A0-4F00-9042-642D2D95A793}" type="pres">
      <dgm:prSet presAssocID="{0F671525-8A98-4DE7-B2FC-9F8942E399CE}" presName="connectorText" presStyleLbl="sibTrans2D1" presStyleIdx="0" presStyleCnt="1"/>
      <dgm:spPr/>
    </dgm:pt>
    <dgm:pt modelId="{D9C7EAC9-C071-4855-8D8C-CCFD50B290EC}" type="pres">
      <dgm:prSet presAssocID="{657CDF31-AEB7-41FA-B5A7-FF6007D5B0CD}" presName="node" presStyleLbl="node1" presStyleIdx="1" presStyleCnt="2">
        <dgm:presLayoutVars>
          <dgm:bulletEnabled val="1"/>
        </dgm:presLayoutVars>
      </dgm:prSet>
      <dgm:spPr/>
    </dgm:pt>
  </dgm:ptLst>
  <dgm:cxnLst>
    <dgm:cxn modelId="{7ADAE739-79C6-4847-A35B-B8FECFFDAEBF}" type="presOf" srcId="{9F6196C9-D323-4A70-BAE6-533DB1A3EEE1}" destId="{5F60AD6B-B946-4F70-85EA-EDF1D59A67CA}" srcOrd="0" destOrd="0" presId="urn:microsoft.com/office/officeart/2005/8/layout/process1"/>
    <dgm:cxn modelId="{02A80485-3965-4E7B-9832-B1E63ACE5BE1}" type="presOf" srcId="{333B826C-BC0C-4D3B-8EAA-9026B0DFAA59}" destId="{2D90BE9B-E793-4701-9C84-7C9A6EF7CBAE}" srcOrd="0" destOrd="0" presId="urn:microsoft.com/office/officeart/2005/8/layout/process1"/>
    <dgm:cxn modelId="{431DE89B-2D89-412B-B267-B238CADBDFA3}" type="presOf" srcId="{657CDF31-AEB7-41FA-B5A7-FF6007D5B0CD}" destId="{D9C7EAC9-C071-4855-8D8C-CCFD50B290EC}" srcOrd="0" destOrd="0" presId="urn:microsoft.com/office/officeart/2005/8/layout/process1"/>
    <dgm:cxn modelId="{B00E3ECA-87C9-4CA6-BCD9-28F6B41C7334}" srcId="{333B826C-BC0C-4D3B-8EAA-9026B0DFAA59}" destId="{9F6196C9-D323-4A70-BAE6-533DB1A3EEE1}" srcOrd="0" destOrd="0" parTransId="{194BC653-B36E-4AB5-A91F-AE21AC5C39EE}" sibTransId="{0F671525-8A98-4DE7-B2FC-9F8942E399CE}"/>
    <dgm:cxn modelId="{EBD126DD-B3C0-4706-8416-965BFAC37232}" srcId="{333B826C-BC0C-4D3B-8EAA-9026B0DFAA59}" destId="{657CDF31-AEB7-41FA-B5A7-FF6007D5B0CD}" srcOrd="1" destOrd="0" parTransId="{65076813-A135-4290-98EB-CF0C78039D97}" sibTransId="{843BC9CB-7FCE-4BDB-BADC-B31BB92EAE42}"/>
    <dgm:cxn modelId="{335C52DE-7DE7-4A1E-A506-ED10288DD32A}" type="presOf" srcId="{0F671525-8A98-4DE7-B2FC-9F8942E399CE}" destId="{A4255EEF-44A0-4F00-9042-642D2D95A793}" srcOrd="1" destOrd="0" presId="urn:microsoft.com/office/officeart/2005/8/layout/process1"/>
    <dgm:cxn modelId="{737F46F7-4BB8-4258-91E6-04F87E9EC2A8}" type="presOf" srcId="{0F671525-8A98-4DE7-B2FC-9F8942E399CE}" destId="{5EFC069B-A26B-40A0-B931-B89573998F4D}" srcOrd="0" destOrd="0" presId="urn:microsoft.com/office/officeart/2005/8/layout/process1"/>
    <dgm:cxn modelId="{B7B8758F-62EA-41CD-B414-3745CE02E259}" type="presParOf" srcId="{2D90BE9B-E793-4701-9C84-7C9A6EF7CBAE}" destId="{5F60AD6B-B946-4F70-85EA-EDF1D59A67CA}" srcOrd="0" destOrd="0" presId="urn:microsoft.com/office/officeart/2005/8/layout/process1"/>
    <dgm:cxn modelId="{9F94E774-8850-40F0-902A-DF8176B0DA51}" type="presParOf" srcId="{2D90BE9B-E793-4701-9C84-7C9A6EF7CBAE}" destId="{5EFC069B-A26B-40A0-B931-B89573998F4D}" srcOrd="1" destOrd="0" presId="urn:microsoft.com/office/officeart/2005/8/layout/process1"/>
    <dgm:cxn modelId="{A7BD572C-1B41-45B2-B4E6-106235E22361}" type="presParOf" srcId="{5EFC069B-A26B-40A0-B931-B89573998F4D}" destId="{A4255EEF-44A0-4F00-9042-642D2D95A793}" srcOrd="0" destOrd="0" presId="urn:microsoft.com/office/officeart/2005/8/layout/process1"/>
    <dgm:cxn modelId="{235BDC04-72D1-44C1-BCAA-BED5D26E94F7}" type="presParOf" srcId="{2D90BE9B-E793-4701-9C84-7C9A6EF7CBAE}" destId="{D9C7EAC9-C071-4855-8D8C-CCFD50B290E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5776A-E88F-4D79-AE05-475094C355E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39F6876-A0CA-4612-9FF3-796DB82E41A5}">
      <dgm:prSet/>
      <dgm:spPr>
        <a:solidFill>
          <a:schemeClr val="tx1">
            <a:lumMod val="20000"/>
            <a:lumOff val="80000"/>
          </a:schemeClr>
        </a:solidFill>
      </dgm:spPr>
      <dgm:t>
        <a:bodyPr/>
        <a:lstStyle/>
        <a:p>
          <a:r>
            <a:rPr lang="en-US" dirty="0">
              <a:solidFill>
                <a:sysClr val="windowText" lastClr="000000"/>
              </a:solidFill>
            </a:rPr>
            <a:t>Tables can be a valuable tool for these sections</a:t>
          </a:r>
        </a:p>
      </dgm:t>
    </dgm:pt>
    <dgm:pt modelId="{8D3AEE67-EAF1-4074-B6AC-0E60774EF698}" type="parTrans" cxnId="{5CA43745-CFBA-4B6E-B979-607A5AD758C5}">
      <dgm:prSet/>
      <dgm:spPr/>
      <dgm:t>
        <a:bodyPr/>
        <a:lstStyle/>
        <a:p>
          <a:endParaRPr lang="en-US"/>
        </a:p>
      </dgm:t>
    </dgm:pt>
    <dgm:pt modelId="{760FF532-842A-4F55-8801-1BC5252E65AE}" type="sibTrans" cxnId="{5CA43745-CFBA-4B6E-B979-607A5AD758C5}">
      <dgm:prSet/>
      <dgm:spPr/>
      <dgm:t>
        <a:bodyPr/>
        <a:lstStyle/>
        <a:p>
          <a:endParaRPr lang="en-US"/>
        </a:p>
      </dgm:t>
    </dgm:pt>
    <dgm:pt modelId="{10780696-7E09-417A-B3F8-0357471C7F0C}">
      <dgm:prSet/>
      <dgm:spPr>
        <a:solidFill>
          <a:schemeClr val="tx1">
            <a:lumMod val="20000"/>
            <a:lumOff val="80000"/>
          </a:schemeClr>
        </a:solidFill>
      </dgm:spPr>
      <dgm:t>
        <a:bodyPr/>
        <a:lstStyle/>
        <a:p>
          <a:r>
            <a:rPr lang="en-US" dirty="0">
              <a:solidFill>
                <a:sysClr val="windowText" lastClr="000000"/>
              </a:solidFill>
            </a:rPr>
            <a:t>Management Plan categorized by tasks with columns describing the methods, participants, expected results/performance indicators and timeline of each task.</a:t>
          </a:r>
        </a:p>
      </dgm:t>
    </dgm:pt>
    <dgm:pt modelId="{4012C8F1-8042-432E-BD10-9A1491F65457}" type="parTrans" cxnId="{7DE960E4-B974-4D9B-BC3A-1F403048EA0B}">
      <dgm:prSet/>
      <dgm:spPr/>
      <dgm:t>
        <a:bodyPr/>
        <a:lstStyle/>
        <a:p>
          <a:endParaRPr lang="en-US"/>
        </a:p>
      </dgm:t>
    </dgm:pt>
    <dgm:pt modelId="{C20A365A-16E5-4058-A990-921A338ECB15}" type="sibTrans" cxnId="{7DE960E4-B974-4D9B-BC3A-1F403048EA0B}">
      <dgm:prSet/>
      <dgm:spPr/>
      <dgm:t>
        <a:bodyPr/>
        <a:lstStyle/>
        <a:p>
          <a:endParaRPr lang="en-US"/>
        </a:p>
      </dgm:t>
    </dgm:pt>
    <dgm:pt modelId="{B891BB71-6483-43A5-AEEB-D07AD801D38A}" type="pres">
      <dgm:prSet presAssocID="{0FC5776A-E88F-4D79-AE05-475094C355EE}" presName="linear" presStyleCnt="0">
        <dgm:presLayoutVars>
          <dgm:animLvl val="lvl"/>
          <dgm:resizeHandles val="exact"/>
        </dgm:presLayoutVars>
      </dgm:prSet>
      <dgm:spPr/>
    </dgm:pt>
    <dgm:pt modelId="{FD0BDCF7-6367-4D70-BBBE-4D878D3F29B5}" type="pres">
      <dgm:prSet presAssocID="{139F6876-A0CA-4612-9FF3-796DB82E41A5}" presName="parentText" presStyleLbl="node1" presStyleIdx="0" presStyleCnt="2">
        <dgm:presLayoutVars>
          <dgm:chMax val="0"/>
          <dgm:bulletEnabled val="1"/>
        </dgm:presLayoutVars>
      </dgm:prSet>
      <dgm:spPr/>
    </dgm:pt>
    <dgm:pt modelId="{F02C05BE-40E5-4579-AD28-6493AE962365}" type="pres">
      <dgm:prSet presAssocID="{760FF532-842A-4F55-8801-1BC5252E65AE}" presName="spacer" presStyleCnt="0"/>
      <dgm:spPr/>
    </dgm:pt>
    <dgm:pt modelId="{CE5DA142-327E-47D4-909C-5F6E927E2AE7}" type="pres">
      <dgm:prSet presAssocID="{10780696-7E09-417A-B3F8-0357471C7F0C}" presName="parentText" presStyleLbl="node1" presStyleIdx="1" presStyleCnt="2">
        <dgm:presLayoutVars>
          <dgm:chMax val="0"/>
          <dgm:bulletEnabled val="1"/>
        </dgm:presLayoutVars>
      </dgm:prSet>
      <dgm:spPr/>
    </dgm:pt>
  </dgm:ptLst>
  <dgm:cxnLst>
    <dgm:cxn modelId="{B9E0CA10-1267-4B21-9E8D-E7ECEBD84882}" type="presOf" srcId="{0FC5776A-E88F-4D79-AE05-475094C355EE}" destId="{B891BB71-6483-43A5-AEEB-D07AD801D38A}" srcOrd="0" destOrd="0" presId="urn:microsoft.com/office/officeart/2005/8/layout/vList2"/>
    <dgm:cxn modelId="{605C8529-125B-4DC5-A147-D442F4D94CB9}" type="presOf" srcId="{139F6876-A0CA-4612-9FF3-796DB82E41A5}" destId="{FD0BDCF7-6367-4D70-BBBE-4D878D3F29B5}" srcOrd="0" destOrd="0" presId="urn:microsoft.com/office/officeart/2005/8/layout/vList2"/>
    <dgm:cxn modelId="{5CA43745-CFBA-4B6E-B979-607A5AD758C5}" srcId="{0FC5776A-E88F-4D79-AE05-475094C355EE}" destId="{139F6876-A0CA-4612-9FF3-796DB82E41A5}" srcOrd="0" destOrd="0" parTransId="{8D3AEE67-EAF1-4074-B6AC-0E60774EF698}" sibTransId="{760FF532-842A-4F55-8801-1BC5252E65AE}"/>
    <dgm:cxn modelId="{9213099E-56C6-4019-8351-7AF61D562778}" type="presOf" srcId="{10780696-7E09-417A-B3F8-0357471C7F0C}" destId="{CE5DA142-327E-47D4-909C-5F6E927E2AE7}" srcOrd="0" destOrd="0" presId="urn:microsoft.com/office/officeart/2005/8/layout/vList2"/>
    <dgm:cxn modelId="{7DE960E4-B974-4D9B-BC3A-1F403048EA0B}" srcId="{0FC5776A-E88F-4D79-AE05-475094C355EE}" destId="{10780696-7E09-417A-B3F8-0357471C7F0C}" srcOrd="1" destOrd="0" parTransId="{4012C8F1-8042-432E-BD10-9A1491F65457}" sibTransId="{C20A365A-16E5-4058-A990-921A338ECB15}"/>
    <dgm:cxn modelId="{CE543F2E-826A-4B4E-8A6A-57FD726DDB42}" type="presParOf" srcId="{B891BB71-6483-43A5-AEEB-D07AD801D38A}" destId="{FD0BDCF7-6367-4D70-BBBE-4D878D3F29B5}" srcOrd="0" destOrd="0" presId="urn:microsoft.com/office/officeart/2005/8/layout/vList2"/>
    <dgm:cxn modelId="{B1C81B6F-84E7-4CEC-A1E7-F82B3DBBAB80}" type="presParOf" srcId="{B891BB71-6483-43A5-AEEB-D07AD801D38A}" destId="{F02C05BE-40E5-4579-AD28-6493AE962365}" srcOrd="1" destOrd="0" presId="urn:microsoft.com/office/officeart/2005/8/layout/vList2"/>
    <dgm:cxn modelId="{772EA88A-7FE4-4C67-9CA6-44A8A1800BD3}" type="presParOf" srcId="{B891BB71-6483-43A5-AEEB-D07AD801D38A}" destId="{CE5DA142-327E-47D4-909C-5F6E927E2AE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B826C-BC0C-4D3B-8EAA-9026B0DFAA59}" type="doc">
      <dgm:prSet loTypeId="urn:microsoft.com/office/officeart/2005/8/layout/process1" loCatId="process" qsTypeId="urn:microsoft.com/office/officeart/2005/8/quickstyle/simple1" qsCatId="simple" csTypeId="urn:microsoft.com/office/officeart/2005/8/colors/accent1_2" csCatId="accent1" phldr="1"/>
      <dgm:spPr/>
    </dgm:pt>
    <dgm:pt modelId="{9F6196C9-D323-4A70-BAE6-533DB1A3EEE1}">
      <dgm:prSet phldrT="[Text]"/>
      <dgm:spPr>
        <a:solidFill>
          <a:schemeClr val="tx1">
            <a:lumMod val="60000"/>
            <a:lumOff val="40000"/>
          </a:schemeClr>
        </a:solidFill>
      </dgm:spPr>
      <dgm:t>
        <a:bodyPr/>
        <a:lstStyle/>
        <a:p>
          <a:r>
            <a:rPr lang="en-US" dirty="0"/>
            <a:t>Need</a:t>
          </a:r>
        </a:p>
      </dgm:t>
    </dgm:pt>
    <dgm:pt modelId="{194BC653-B36E-4AB5-A91F-AE21AC5C39EE}" type="parTrans" cxnId="{B00E3ECA-87C9-4CA6-BCD9-28F6B41C7334}">
      <dgm:prSet/>
      <dgm:spPr/>
      <dgm:t>
        <a:bodyPr/>
        <a:lstStyle/>
        <a:p>
          <a:endParaRPr lang="en-US"/>
        </a:p>
      </dgm:t>
    </dgm:pt>
    <dgm:pt modelId="{0F671525-8A98-4DE7-B2FC-9F8942E399CE}" type="sibTrans" cxnId="{B00E3ECA-87C9-4CA6-BCD9-28F6B41C7334}">
      <dgm:prSet/>
      <dgm:spPr>
        <a:solidFill>
          <a:schemeClr val="tx2"/>
        </a:solidFill>
      </dgm:spPr>
      <dgm:t>
        <a:bodyPr/>
        <a:lstStyle/>
        <a:p>
          <a:endParaRPr lang="en-US" dirty="0"/>
        </a:p>
      </dgm:t>
    </dgm:pt>
    <dgm:pt modelId="{657CDF31-AEB7-41FA-B5A7-FF6007D5B0CD}">
      <dgm:prSet phldrT="[Text]"/>
      <dgm:spPr>
        <a:solidFill>
          <a:schemeClr val="tx1">
            <a:lumMod val="60000"/>
            <a:lumOff val="40000"/>
          </a:schemeClr>
        </a:solidFill>
      </dgm:spPr>
      <dgm:t>
        <a:bodyPr/>
        <a:lstStyle/>
        <a:p>
          <a:r>
            <a:rPr lang="en-US" dirty="0"/>
            <a:t>Project</a:t>
          </a:r>
        </a:p>
      </dgm:t>
    </dgm:pt>
    <dgm:pt modelId="{65076813-A135-4290-98EB-CF0C78039D97}" type="parTrans" cxnId="{EBD126DD-B3C0-4706-8416-965BFAC37232}">
      <dgm:prSet/>
      <dgm:spPr/>
      <dgm:t>
        <a:bodyPr/>
        <a:lstStyle/>
        <a:p>
          <a:endParaRPr lang="en-US"/>
        </a:p>
      </dgm:t>
    </dgm:pt>
    <dgm:pt modelId="{843BC9CB-7FCE-4BDB-BADC-B31BB92EAE42}" type="sibTrans" cxnId="{EBD126DD-B3C0-4706-8416-965BFAC37232}">
      <dgm:prSet/>
      <dgm:spPr>
        <a:solidFill>
          <a:schemeClr val="tx2"/>
        </a:solidFill>
      </dgm:spPr>
      <dgm:t>
        <a:bodyPr/>
        <a:lstStyle/>
        <a:p>
          <a:endParaRPr lang="en-US" dirty="0">
            <a:solidFill>
              <a:schemeClr val="tx2"/>
            </a:solidFill>
          </a:endParaRPr>
        </a:p>
      </dgm:t>
    </dgm:pt>
    <dgm:pt modelId="{598E59BE-E1DC-4AA7-BEE7-E3D58D9B04FB}">
      <dgm:prSet phldrT="[Text]"/>
      <dgm:spPr>
        <a:solidFill>
          <a:schemeClr val="tx1">
            <a:lumMod val="60000"/>
            <a:lumOff val="40000"/>
          </a:schemeClr>
        </a:solidFill>
      </dgm:spPr>
      <dgm:t>
        <a:bodyPr/>
        <a:lstStyle/>
        <a:p>
          <a:r>
            <a:rPr lang="en-US" dirty="0"/>
            <a:t>Evaluation</a:t>
          </a:r>
        </a:p>
      </dgm:t>
    </dgm:pt>
    <dgm:pt modelId="{45F7ABC0-8860-49F3-A7C5-3064BADE95C4}" type="parTrans" cxnId="{F8AEEDEA-4A2C-4BAE-9BFF-FE839639F24C}">
      <dgm:prSet/>
      <dgm:spPr/>
      <dgm:t>
        <a:bodyPr/>
        <a:lstStyle/>
        <a:p>
          <a:endParaRPr lang="en-US"/>
        </a:p>
      </dgm:t>
    </dgm:pt>
    <dgm:pt modelId="{E3CC1C44-5A0A-4951-8935-5B58C1D5B451}" type="sibTrans" cxnId="{F8AEEDEA-4A2C-4BAE-9BFF-FE839639F24C}">
      <dgm:prSet/>
      <dgm:spPr/>
      <dgm:t>
        <a:bodyPr/>
        <a:lstStyle/>
        <a:p>
          <a:endParaRPr lang="en-US"/>
        </a:p>
      </dgm:t>
    </dgm:pt>
    <dgm:pt modelId="{2D90BE9B-E793-4701-9C84-7C9A6EF7CBAE}" type="pres">
      <dgm:prSet presAssocID="{333B826C-BC0C-4D3B-8EAA-9026B0DFAA59}" presName="Name0" presStyleCnt="0">
        <dgm:presLayoutVars>
          <dgm:dir/>
          <dgm:resizeHandles val="exact"/>
        </dgm:presLayoutVars>
      </dgm:prSet>
      <dgm:spPr/>
    </dgm:pt>
    <dgm:pt modelId="{5F60AD6B-B946-4F70-85EA-EDF1D59A67CA}" type="pres">
      <dgm:prSet presAssocID="{9F6196C9-D323-4A70-BAE6-533DB1A3EEE1}" presName="node" presStyleLbl="node1" presStyleIdx="0" presStyleCnt="3">
        <dgm:presLayoutVars>
          <dgm:bulletEnabled val="1"/>
        </dgm:presLayoutVars>
      </dgm:prSet>
      <dgm:spPr/>
    </dgm:pt>
    <dgm:pt modelId="{5EFC069B-A26B-40A0-B931-B89573998F4D}" type="pres">
      <dgm:prSet presAssocID="{0F671525-8A98-4DE7-B2FC-9F8942E399CE}" presName="sibTrans" presStyleLbl="sibTrans2D1" presStyleIdx="0" presStyleCnt="2" custScaleY="41444"/>
      <dgm:spPr>
        <a:prstGeom prst="leftRightArrow">
          <a:avLst/>
        </a:prstGeom>
      </dgm:spPr>
    </dgm:pt>
    <dgm:pt modelId="{A4255EEF-44A0-4F00-9042-642D2D95A793}" type="pres">
      <dgm:prSet presAssocID="{0F671525-8A98-4DE7-B2FC-9F8942E399CE}" presName="connectorText" presStyleLbl="sibTrans2D1" presStyleIdx="0" presStyleCnt="2"/>
      <dgm:spPr/>
    </dgm:pt>
    <dgm:pt modelId="{D9C7EAC9-C071-4855-8D8C-CCFD50B290EC}" type="pres">
      <dgm:prSet presAssocID="{657CDF31-AEB7-41FA-B5A7-FF6007D5B0CD}" presName="node" presStyleLbl="node1" presStyleIdx="1" presStyleCnt="3">
        <dgm:presLayoutVars>
          <dgm:bulletEnabled val="1"/>
        </dgm:presLayoutVars>
      </dgm:prSet>
      <dgm:spPr/>
    </dgm:pt>
    <dgm:pt modelId="{90C2D04B-924E-4EF3-A2BD-AB968B29AD58}" type="pres">
      <dgm:prSet presAssocID="{843BC9CB-7FCE-4BDB-BADC-B31BB92EAE42}" presName="sibTrans" presStyleLbl="sibTrans2D1" presStyleIdx="1" presStyleCnt="2" custFlipVert="1" custScaleY="38194"/>
      <dgm:spPr>
        <a:prstGeom prst="leftRightArrow">
          <a:avLst/>
        </a:prstGeom>
      </dgm:spPr>
    </dgm:pt>
    <dgm:pt modelId="{C4E890F1-5953-45D2-96DC-36D0C0F3DF7D}" type="pres">
      <dgm:prSet presAssocID="{843BC9CB-7FCE-4BDB-BADC-B31BB92EAE42}" presName="connectorText" presStyleLbl="sibTrans2D1" presStyleIdx="1" presStyleCnt="2"/>
      <dgm:spPr/>
    </dgm:pt>
    <dgm:pt modelId="{841CF35F-F71E-46B0-B235-A18412C502B1}" type="pres">
      <dgm:prSet presAssocID="{598E59BE-E1DC-4AA7-BEE7-E3D58D9B04FB}" presName="node" presStyleLbl="node1" presStyleIdx="2" presStyleCnt="3">
        <dgm:presLayoutVars>
          <dgm:bulletEnabled val="1"/>
        </dgm:presLayoutVars>
      </dgm:prSet>
      <dgm:spPr/>
    </dgm:pt>
  </dgm:ptLst>
  <dgm:cxnLst>
    <dgm:cxn modelId="{95847413-E569-4EDD-A452-364746D82A90}" type="presOf" srcId="{598E59BE-E1DC-4AA7-BEE7-E3D58D9B04FB}" destId="{841CF35F-F71E-46B0-B235-A18412C502B1}" srcOrd="0" destOrd="0" presId="urn:microsoft.com/office/officeart/2005/8/layout/process1"/>
    <dgm:cxn modelId="{7ADAE739-79C6-4847-A35B-B8FECFFDAEBF}" type="presOf" srcId="{9F6196C9-D323-4A70-BAE6-533DB1A3EEE1}" destId="{5F60AD6B-B946-4F70-85EA-EDF1D59A67CA}" srcOrd="0" destOrd="0" presId="urn:microsoft.com/office/officeart/2005/8/layout/process1"/>
    <dgm:cxn modelId="{8FA18B3C-7E18-4E6C-8967-C1E8A57637EA}" type="presOf" srcId="{843BC9CB-7FCE-4BDB-BADC-B31BB92EAE42}" destId="{90C2D04B-924E-4EF3-A2BD-AB968B29AD58}" srcOrd="0" destOrd="0" presId="urn:microsoft.com/office/officeart/2005/8/layout/process1"/>
    <dgm:cxn modelId="{02A80485-3965-4E7B-9832-B1E63ACE5BE1}" type="presOf" srcId="{333B826C-BC0C-4D3B-8EAA-9026B0DFAA59}" destId="{2D90BE9B-E793-4701-9C84-7C9A6EF7CBAE}" srcOrd="0" destOrd="0" presId="urn:microsoft.com/office/officeart/2005/8/layout/process1"/>
    <dgm:cxn modelId="{431DE89B-2D89-412B-B267-B238CADBDFA3}" type="presOf" srcId="{657CDF31-AEB7-41FA-B5A7-FF6007D5B0CD}" destId="{D9C7EAC9-C071-4855-8D8C-CCFD50B290EC}" srcOrd="0" destOrd="0" presId="urn:microsoft.com/office/officeart/2005/8/layout/process1"/>
    <dgm:cxn modelId="{D75599C0-6ABA-49F0-852C-448479B9A746}" type="presOf" srcId="{843BC9CB-7FCE-4BDB-BADC-B31BB92EAE42}" destId="{C4E890F1-5953-45D2-96DC-36D0C0F3DF7D}" srcOrd="1" destOrd="0" presId="urn:microsoft.com/office/officeart/2005/8/layout/process1"/>
    <dgm:cxn modelId="{B00E3ECA-87C9-4CA6-BCD9-28F6B41C7334}" srcId="{333B826C-BC0C-4D3B-8EAA-9026B0DFAA59}" destId="{9F6196C9-D323-4A70-BAE6-533DB1A3EEE1}" srcOrd="0" destOrd="0" parTransId="{194BC653-B36E-4AB5-A91F-AE21AC5C39EE}" sibTransId="{0F671525-8A98-4DE7-B2FC-9F8942E399CE}"/>
    <dgm:cxn modelId="{EBD126DD-B3C0-4706-8416-965BFAC37232}" srcId="{333B826C-BC0C-4D3B-8EAA-9026B0DFAA59}" destId="{657CDF31-AEB7-41FA-B5A7-FF6007D5B0CD}" srcOrd="1" destOrd="0" parTransId="{65076813-A135-4290-98EB-CF0C78039D97}" sibTransId="{843BC9CB-7FCE-4BDB-BADC-B31BB92EAE42}"/>
    <dgm:cxn modelId="{335C52DE-7DE7-4A1E-A506-ED10288DD32A}" type="presOf" srcId="{0F671525-8A98-4DE7-B2FC-9F8942E399CE}" destId="{A4255EEF-44A0-4F00-9042-642D2D95A793}" srcOrd="1" destOrd="0" presId="urn:microsoft.com/office/officeart/2005/8/layout/process1"/>
    <dgm:cxn modelId="{F8AEEDEA-4A2C-4BAE-9BFF-FE839639F24C}" srcId="{333B826C-BC0C-4D3B-8EAA-9026B0DFAA59}" destId="{598E59BE-E1DC-4AA7-BEE7-E3D58D9B04FB}" srcOrd="2" destOrd="0" parTransId="{45F7ABC0-8860-49F3-A7C5-3064BADE95C4}" sibTransId="{E3CC1C44-5A0A-4951-8935-5B58C1D5B451}"/>
    <dgm:cxn modelId="{737F46F7-4BB8-4258-91E6-04F87E9EC2A8}" type="presOf" srcId="{0F671525-8A98-4DE7-B2FC-9F8942E399CE}" destId="{5EFC069B-A26B-40A0-B931-B89573998F4D}" srcOrd="0" destOrd="0" presId="urn:microsoft.com/office/officeart/2005/8/layout/process1"/>
    <dgm:cxn modelId="{B7B8758F-62EA-41CD-B414-3745CE02E259}" type="presParOf" srcId="{2D90BE9B-E793-4701-9C84-7C9A6EF7CBAE}" destId="{5F60AD6B-B946-4F70-85EA-EDF1D59A67CA}" srcOrd="0" destOrd="0" presId="urn:microsoft.com/office/officeart/2005/8/layout/process1"/>
    <dgm:cxn modelId="{9F94E774-8850-40F0-902A-DF8176B0DA51}" type="presParOf" srcId="{2D90BE9B-E793-4701-9C84-7C9A6EF7CBAE}" destId="{5EFC069B-A26B-40A0-B931-B89573998F4D}" srcOrd="1" destOrd="0" presId="urn:microsoft.com/office/officeart/2005/8/layout/process1"/>
    <dgm:cxn modelId="{A7BD572C-1B41-45B2-B4E6-106235E22361}" type="presParOf" srcId="{5EFC069B-A26B-40A0-B931-B89573998F4D}" destId="{A4255EEF-44A0-4F00-9042-642D2D95A793}" srcOrd="0" destOrd="0" presId="urn:microsoft.com/office/officeart/2005/8/layout/process1"/>
    <dgm:cxn modelId="{235BDC04-72D1-44C1-BCAA-BED5D26E94F7}" type="presParOf" srcId="{2D90BE9B-E793-4701-9C84-7C9A6EF7CBAE}" destId="{D9C7EAC9-C071-4855-8D8C-CCFD50B290EC}" srcOrd="2" destOrd="0" presId="urn:microsoft.com/office/officeart/2005/8/layout/process1"/>
    <dgm:cxn modelId="{4DC4BE29-7E65-4BDB-BCB9-A69C08537283}" type="presParOf" srcId="{2D90BE9B-E793-4701-9C84-7C9A6EF7CBAE}" destId="{90C2D04B-924E-4EF3-A2BD-AB968B29AD58}" srcOrd="3" destOrd="0" presId="urn:microsoft.com/office/officeart/2005/8/layout/process1"/>
    <dgm:cxn modelId="{0CA8EFD3-2D57-4A69-9976-DD30B9DA2456}" type="presParOf" srcId="{90C2D04B-924E-4EF3-A2BD-AB968B29AD58}" destId="{C4E890F1-5953-45D2-96DC-36D0C0F3DF7D}" srcOrd="0" destOrd="0" presId="urn:microsoft.com/office/officeart/2005/8/layout/process1"/>
    <dgm:cxn modelId="{0A86C43C-CEA1-47C9-B167-8797641050E6}" type="presParOf" srcId="{2D90BE9B-E793-4701-9C84-7C9A6EF7CBAE}" destId="{841CF35F-F71E-46B0-B235-A18412C502B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AD6B-B946-4F70-85EA-EDF1D59A67CA}">
      <dsp:nvSpPr>
        <dsp:cNvPr id="0" name=""/>
        <dsp:cNvSpPr/>
      </dsp:nvSpPr>
      <dsp:spPr>
        <a:xfrm>
          <a:off x="1290" y="654"/>
          <a:ext cx="2751089" cy="1650653"/>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Need</a:t>
          </a:r>
        </a:p>
      </dsp:txBody>
      <dsp:txXfrm>
        <a:off x="49636" y="49000"/>
        <a:ext cx="2654397" cy="1553961"/>
      </dsp:txXfrm>
    </dsp:sp>
    <dsp:sp modelId="{5EFC069B-A26B-40A0-B931-B89573998F4D}">
      <dsp:nvSpPr>
        <dsp:cNvPr id="0" name=""/>
        <dsp:cNvSpPr/>
      </dsp:nvSpPr>
      <dsp:spPr>
        <a:xfrm>
          <a:off x="3027488" y="684600"/>
          <a:ext cx="583230" cy="282760"/>
        </a:xfrm>
        <a:prstGeom prst="leftRightArrow">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027488" y="741152"/>
        <a:ext cx="498402" cy="169656"/>
      </dsp:txXfrm>
    </dsp:sp>
    <dsp:sp modelId="{D9C7EAC9-C071-4855-8D8C-CCFD50B290EC}">
      <dsp:nvSpPr>
        <dsp:cNvPr id="0" name=""/>
        <dsp:cNvSpPr/>
      </dsp:nvSpPr>
      <dsp:spPr>
        <a:xfrm>
          <a:off x="3852815" y="654"/>
          <a:ext cx="2751089" cy="1650653"/>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Project</a:t>
          </a:r>
        </a:p>
      </dsp:txBody>
      <dsp:txXfrm>
        <a:off x="3901161" y="49000"/>
        <a:ext cx="2654397" cy="1553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BDCF7-6367-4D70-BBBE-4D878D3F29B5}">
      <dsp:nvSpPr>
        <dsp:cNvPr id="0" name=""/>
        <dsp:cNvSpPr/>
      </dsp:nvSpPr>
      <dsp:spPr>
        <a:xfrm>
          <a:off x="0" y="52659"/>
          <a:ext cx="5181600" cy="2088449"/>
        </a:xfrm>
        <a:prstGeom prst="roundRect">
          <a:avLst/>
        </a:prstGeom>
        <a:solidFill>
          <a:schemeClr val="tx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Tables can be a valuable tool for these sections</a:t>
          </a:r>
        </a:p>
      </dsp:txBody>
      <dsp:txXfrm>
        <a:off x="101950" y="154609"/>
        <a:ext cx="4977700" cy="1884549"/>
      </dsp:txXfrm>
    </dsp:sp>
    <dsp:sp modelId="{CE5DA142-327E-47D4-909C-5F6E927E2AE7}">
      <dsp:nvSpPr>
        <dsp:cNvPr id="0" name=""/>
        <dsp:cNvSpPr/>
      </dsp:nvSpPr>
      <dsp:spPr>
        <a:xfrm>
          <a:off x="0" y="2210229"/>
          <a:ext cx="5181600" cy="2088449"/>
        </a:xfrm>
        <a:prstGeom prst="roundRect">
          <a:avLst/>
        </a:prstGeom>
        <a:solidFill>
          <a:schemeClr val="tx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Management Plan categorized by tasks with columns describing the methods, participants, expected results/performance indicators and timeline of each task.</a:t>
          </a:r>
        </a:p>
      </dsp:txBody>
      <dsp:txXfrm>
        <a:off x="101950" y="2312179"/>
        <a:ext cx="4977700" cy="1884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AD6B-B946-4F70-85EA-EDF1D59A67CA}">
      <dsp:nvSpPr>
        <dsp:cNvPr id="0" name=""/>
        <dsp:cNvSpPr/>
      </dsp:nvSpPr>
      <dsp:spPr>
        <a:xfrm>
          <a:off x="6801" y="256281"/>
          <a:ext cx="2032824" cy="1219694"/>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Need</a:t>
          </a:r>
        </a:p>
      </dsp:txBody>
      <dsp:txXfrm>
        <a:off x="42525" y="292005"/>
        <a:ext cx="1961376" cy="1148246"/>
      </dsp:txXfrm>
    </dsp:sp>
    <dsp:sp modelId="{5EFC069B-A26B-40A0-B931-B89573998F4D}">
      <dsp:nvSpPr>
        <dsp:cNvPr id="0" name=""/>
        <dsp:cNvSpPr/>
      </dsp:nvSpPr>
      <dsp:spPr>
        <a:xfrm>
          <a:off x="2242907" y="761661"/>
          <a:ext cx="430958" cy="208935"/>
        </a:xfrm>
        <a:prstGeom prst="leftRightArrow">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242907" y="803448"/>
        <a:ext cx="368278" cy="125361"/>
      </dsp:txXfrm>
    </dsp:sp>
    <dsp:sp modelId="{D9C7EAC9-C071-4855-8D8C-CCFD50B290EC}">
      <dsp:nvSpPr>
        <dsp:cNvPr id="0" name=""/>
        <dsp:cNvSpPr/>
      </dsp:nvSpPr>
      <dsp:spPr>
        <a:xfrm>
          <a:off x="2852754" y="256281"/>
          <a:ext cx="2032824" cy="1219694"/>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Project</a:t>
          </a:r>
        </a:p>
      </dsp:txBody>
      <dsp:txXfrm>
        <a:off x="2888478" y="292005"/>
        <a:ext cx="1961376" cy="1148246"/>
      </dsp:txXfrm>
    </dsp:sp>
    <dsp:sp modelId="{90C2D04B-924E-4EF3-A2BD-AB968B29AD58}">
      <dsp:nvSpPr>
        <dsp:cNvPr id="0" name=""/>
        <dsp:cNvSpPr/>
      </dsp:nvSpPr>
      <dsp:spPr>
        <a:xfrm flipV="1">
          <a:off x="5088861" y="769853"/>
          <a:ext cx="430958" cy="192551"/>
        </a:xfrm>
        <a:prstGeom prst="leftRightArrow">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2"/>
            </a:solidFill>
          </a:endParaRPr>
        </a:p>
      </dsp:txBody>
      <dsp:txXfrm rot="10800000">
        <a:off x="5088861" y="808363"/>
        <a:ext cx="373193" cy="115531"/>
      </dsp:txXfrm>
    </dsp:sp>
    <dsp:sp modelId="{841CF35F-F71E-46B0-B235-A18412C502B1}">
      <dsp:nvSpPr>
        <dsp:cNvPr id="0" name=""/>
        <dsp:cNvSpPr/>
      </dsp:nvSpPr>
      <dsp:spPr>
        <a:xfrm>
          <a:off x="5698708" y="256281"/>
          <a:ext cx="2032824" cy="1219694"/>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Evaluation</a:t>
          </a:r>
        </a:p>
      </dsp:txBody>
      <dsp:txXfrm>
        <a:off x="5734432" y="292005"/>
        <a:ext cx="1961376" cy="11482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79644-6FB4-4135-9513-BE49551804D5}" type="datetimeFigureOut">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4820-594D-4312-82F8-6E11BE48DA4D}" type="slidenum">
              <a:t>‹#›</a:t>
            </a:fld>
            <a:endParaRPr lang="en-US" dirty="0"/>
          </a:p>
        </p:txBody>
      </p:sp>
    </p:spTree>
    <p:extLst>
      <p:ext uri="{BB962C8B-B14F-4D97-AF65-F5344CB8AC3E}">
        <p14:creationId xmlns:p14="http://schemas.microsoft.com/office/powerpoint/2010/main" val="367781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in Slide</a:t>
            </a:r>
            <a:r>
              <a:rPr lang="en-US" baseline="0" dirty="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None/>
            </a:pPr>
            <a:r>
              <a:rPr lang="en-US" sz="1200" dirty="0">
                <a:latin typeface="Verdana" panose="020B0604030504040204" pitchFamily="34" charset="0"/>
                <a:ea typeface="Verdana" panose="020B0604030504040204" pitchFamily="34" charset="0"/>
                <a:cs typeface="Verdana" panose="020B0604030504040204" pitchFamily="34" charset="0"/>
              </a:rPr>
              <a:t>The proposal narrative is the section of your grant application where you make an argument for your project.</a:t>
            </a:r>
          </a:p>
          <a:p>
            <a:pPr marL="0" indent="0">
              <a:spcBef>
                <a:spcPts val="1800"/>
              </a:spcBef>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1200" dirty="0">
                <a:latin typeface="Verdana" panose="020B0604030504040204" pitchFamily="34" charset="0"/>
                <a:ea typeface="Verdana" panose="020B0604030504040204" pitchFamily="34" charset="0"/>
                <a:cs typeface="Verdana" panose="020B0604030504040204" pitchFamily="34" charset="0"/>
              </a:rPr>
              <a:t>As a persuasive document, your goal with the narrative is to communicate with the reader about why they should fund your project. Use sections</a:t>
            </a:r>
            <a:r>
              <a:rPr lang="en-US" sz="1200" baseline="0" dirty="0">
                <a:latin typeface="Verdana" panose="020B0604030504040204" pitchFamily="34" charset="0"/>
                <a:ea typeface="Verdana" panose="020B0604030504040204" pitchFamily="34" charset="0"/>
                <a:cs typeface="Verdana" panose="020B0604030504040204" pitchFamily="34" charset="0"/>
              </a:rPr>
              <a:t> with headers, make it easy to read, always follow the instructions. </a:t>
            </a:r>
          </a:p>
          <a:p>
            <a:pPr marL="0" indent="0">
              <a:spcBef>
                <a:spcPts val="1800"/>
              </a:spcBef>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1200" dirty="0">
                <a:latin typeface="Verdana" panose="020B0604030504040204" pitchFamily="34" charset="0"/>
                <a:ea typeface="Verdana" panose="020B0604030504040204" pitchFamily="34" charset="0"/>
                <a:cs typeface="Verdana" panose="020B0604030504040204" pitchFamily="34" charset="0"/>
              </a:rPr>
              <a:t>Every private foundation funder will ask for the narrative in their own format. Follow the instructions! </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14</a:t>
            </a:fld>
            <a:endParaRPr lang="en-US" dirty="0"/>
          </a:p>
        </p:txBody>
      </p:sp>
    </p:spTree>
    <p:extLst>
      <p:ext uri="{BB962C8B-B14F-4D97-AF65-F5344CB8AC3E}">
        <p14:creationId xmlns:p14="http://schemas.microsoft.com/office/powerpoint/2010/main" val="417875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Proposals generally have these five sections. (always</a:t>
            </a:r>
            <a:r>
              <a:rPr lang="en-US" baseline="0" dirty="0"/>
              <a:t> </a:t>
            </a:r>
            <a:r>
              <a:rPr lang="en-US" dirty="0"/>
              <a:t>follow the instructions)</a:t>
            </a:r>
          </a:p>
        </p:txBody>
      </p:sp>
      <p:sp>
        <p:nvSpPr>
          <p:cNvPr id="4" name="Slide Number Placeholder 3"/>
          <p:cNvSpPr>
            <a:spLocks noGrp="1"/>
          </p:cNvSpPr>
          <p:nvPr>
            <p:ph type="sldNum" sz="quarter" idx="10"/>
          </p:nvPr>
        </p:nvSpPr>
        <p:spPr/>
        <p:txBody>
          <a:bodyPr/>
          <a:lstStyle/>
          <a:p>
            <a:fld id="{D4A39D37-EB39-9B49-85DF-DD837FDB43E8}" type="slidenum">
              <a:rPr lang="en-US" smtClean="0"/>
              <a:t>15</a:t>
            </a:fld>
            <a:endParaRPr lang="en-US" dirty="0"/>
          </a:p>
        </p:txBody>
      </p:sp>
    </p:spTree>
    <p:extLst>
      <p:ext uri="{BB962C8B-B14F-4D97-AF65-F5344CB8AC3E}">
        <p14:creationId xmlns:p14="http://schemas.microsoft.com/office/powerpoint/2010/main" val="384267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16</a:t>
            </a:fld>
            <a:endParaRPr lang="en-US" dirty="0"/>
          </a:p>
        </p:txBody>
      </p:sp>
    </p:spTree>
    <p:extLst>
      <p:ext uri="{BB962C8B-B14F-4D97-AF65-F5344CB8AC3E}">
        <p14:creationId xmlns:p14="http://schemas.microsoft.com/office/powerpoint/2010/main" val="261502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RFP for</a:t>
            </a:r>
            <a:r>
              <a:rPr lang="en-US" baseline="0" dirty="0"/>
              <a:t> the fictional Sally Foundation, and then the need statement of a prospective applicant. Does this look like a compelling need statement for this RFP? Why or why not?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17</a:t>
            </a:fld>
            <a:endParaRPr lang="en-US" dirty="0"/>
          </a:p>
        </p:txBody>
      </p:sp>
    </p:spTree>
    <p:extLst>
      <p:ext uri="{BB962C8B-B14F-4D97-AF65-F5344CB8AC3E}">
        <p14:creationId xmlns:p14="http://schemas.microsoft.com/office/powerpoint/2010/main" val="288658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good example of a successful need statement. It contains three of the most common mistakes found in a need statement: </a:t>
            </a:r>
          </a:p>
          <a:p>
            <a:r>
              <a:rPr lang="en-US" dirty="0"/>
              <a:t>The</a:t>
            </a:r>
            <a:r>
              <a:rPr lang="en-US" baseline="0" dirty="0"/>
              <a:t> need must match the funder’s stated priority; the need is that of society-at-large or the community, not the applicant or applicant organization’s need; and the need must be well defined and contextualized as a gap in current scholarship or program offerings.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18</a:t>
            </a:fld>
            <a:endParaRPr lang="en-US" dirty="0"/>
          </a:p>
        </p:txBody>
      </p:sp>
    </p:spTree>
    <p:extLst>
      <p:ext uri="{BB962C8B-B14F-4D97-AF65-F5344CB8AC3E}">
        <p14:creationId xmlns:p14="http://schemas.microsoft.com/office/powerpoint/2010/main" val="5971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there are no nocturnal butterflies, and </a:t>
            </a:r>
            <a:r>
              <a:rPr lang="en-US" sz="1200" b="0" i="1" u="none" strike="noStrike" kern="1200" baseline="0" dirty="0">
                <a:solidFill>
                  <a:schemeClr val="tx1"/>
                </a:solidFill>
                <a:latin typeface="+mn-lt"/>
                <a:ea typeface="+mn-ea"/>
                <a:cs typeface="+mn-cs"/>
              </a:rPr>
              <a:t>noctis volantim </a:t>
            </a:r>
            <a:r>
              <a:rPr lang="en-US" sz="1200" b="0" i="0" u="none" strike="noStrike" kern="1200" baseline="0" dirty="0">
                <a:solidFill>
                  <a:schemeClr val="tx1"/>
                </a:solidFill>
                <a:latin typeface="+mn-lt"/>
                <a:ea typeface="+mn-ea"/>
                <a:cs typeface="+mn-cs"/>
              </a:rPr>
              <a:t>(latin for night flyer) is not a real thing.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basic elements of a well-written Need Statement are: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General description of the situation </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Clearly and concisely define the need. Keep it simple, avoid jargon and make it easy to read.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Document the need. It should be well supported with evidence such as statistical facts, data, documented research and expert views.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Target population to be served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should focus on the people to be served, rather than the applicant or applicant organization’s needs.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Project impact </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change will occur as a result of the proposed project?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what extent will the people served be impacted?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Why is the Needs Statement Important?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needs statement answers the question: “Why care?” It demonstrates there is a problem that is important, significant, and urgent. A needs statement must relate to your organization’s mission and to the sponsor’s priorities.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needs statement establishes the problem and describes the conditions in the community that your organization will address. The needs statement is an opportunity to demonstrate your understanding of the issue and your ability to address the need. </a:t>
            </a:r>
          </a:p>
        </p:txBody>
      </p:sp>
      <p:sp>
        <p:nvSpPr>
          <p:cNvPr id="4" name="Slide Number Placeholder 3"/>
          <p:cNvSpPr>
            <a:spLocks noGrp="1"/>
          </p:cNvSpPr>
          <p:nvPr>
            <p:ph type="sldNum" sz="quarter" idx="10"/>
          </p:nvPr>
        </p:nvSpPr>
        <p:spPr/>
        <p:txBody>
          <a:bodyPr/>
          <a:lstStyle/>
          <a:p>
            <a:fld id="{D4A39D37-EB39-9B49-85DF-DD837FDB43E8}" type="slidenum">
              <a:rPr lang="en-US" smtClean="0"/>
              <a:t>19</a:t>
            </a:fld>
            <a:endParaRPr lang="en-US" dirty="0"/>
          </a:p>
        </p:txBody>
      </p:sp>
    </p:spTree>
    <p:extLst>
      <p:ext uri="{BB962C8B-B14F-4D97-AF65-F5344CB8AC3E}">
        <p14:creationId xmlns:p14="http://schemas.microsoft.com/office/powerpoint/2010/main" val="136834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to the need/problem</a:t>
            </a:r>
            <a:r>
              <a:rPr lang="en-US" baseline="0" dirty="0"/>
              <a:t> statement. Does the project design answer the need? Do the goals match the purpose the sponsor intends to support?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23</a:t>
            </a:fld>
            <a:endParaRPr lang="en-US" dirty="0"/>
          </a:p>
        </p:txBody>
      </p:sp>
    </p:spTree>
    <p:extLst>
      <p:ext uri="{BB962C8B-B14F-4D97-AF65-F5344CB8AC3E}">
        <p14:creationId xmlns:p14="http://schemas.microsoft.com/office/powerpoint/2010/main" val="114914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24</a:t>
            </a:fld>
            <a:endParaRPr lang="en-US" dirty="0"/>
          </a:p>
        </p:txBody>
      </p:sp>
    </p:spTree>
    <p:extLst>
      <p:ext uri="{BB962C8B-B14F-4D97-AF65-F5344CB8AC3E}">
        <p14:creationId xmlns:p14="http://schemas.microsoft.com/office/powerpoint/2010/main" val="3428356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25</a:t>
            </a:fld>
            <a:endParaRPr lang="en-US" dirty="0"/>
          </a:p>
        </p:txBody>
      </p:sp>
    </p:spTree>
    <p:extLst>
      <p:ext uri="{BB962C8B-B14F-4D97-AF65-F5344CB8AC3E}">
        <p14:creationId xmlns:p14="http://schemas.microsoft.com/office/powerpoint/2010/main" val="171675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2000"/>
              </a:lnSpc>
              <a:spcBef>
                <a:spcPts val="336"/>
              </a:spcBef>
            </a:pPr>
            <a:r>
              <a:rPr lang="en-US" sz="1400" dirty="0">
                <a:latin typeface="Verdana" panose="020B0604030504040204" pitchFamily="34" charset="0"/>
              </a:rPr>
              <a:t>Drive the biography’s description toward the project for which you’re seeking funding. </a:t>
            </a:r>
          </a:p>
          <a:p>
            <a:pPr algn="l">
              <a:lnSpc>
                <a:spcPct val="112000"/>
              </a:lnSpc>
              <a:spcBef>
                <a:spcPts val="336"/>
              </a:spcBef>
            </a:pPr>
            <a:r>
              <a:rPr lang="en-US" sz="1400" dirty="0">
                <a:latin typeface="Verdana" panose="020B0604030504040204" pitchFamily="34" charset="0"/>
              </a:rPr>
              <a:t>For example, if your expertise is in mechanical engineering with three major emphases </a:t>
            </a:r>
            <a:r>
              <a:rPr lang="en-US" sz="1400" i="1" dirty="0">
                <a:latin typeface="Verdana" panose="020B0604030504040204" pitchFamily="34" charset="0"/>
              </a:rPr>
              <a:t>and</a:t>
            </a:r>
            <a:r>
              <a:rPr lang="en-US" sz="1400" dirty="0">
                <a:latin typeface="Verdana" panose="020B0604030504040204" pitchFamily="34" charset="0"/>
              </a:rPr>
              <a:t> if you are applying to a private foundation that works in green energy, the biographical description should primarily emphasize past experience relevant to the project. Don’t use laundry lists (except for select awards).</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26</a:t>
            </a:fld>
            <a:endParaRPr lang="en-US" dirty="0"/>
          </a:p>
        </p:txBody>
      </p:sp>
    </p:spTree>
    <p:extLst>
      <p:ext uri="{BB962C8B-B14F-4D97-AF65-F5344CB8AC3E}">
        <p14:creationId xmlns:p14="http://schemas.microsoft.com/office/powerpoint/2010/main" val="29781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dirty="0"/>
          </a:p>
          <a:p>
            <a:r>
              <a:rPr lang="en-US" dirty="0"/>
              <a:t>The OSU Foundation’s office of Foundation Relations is a four-person team, who each manage relationships with a portfolio of non-profits and private foundations. We support work across campus to develop and submit proposals to private foundations. Aaron Shonk is the Senior Director and works with university priority foundations like Murdock Charitable Trust and Keck Foundation. Paul DuBois is the Director of Development and works with a lot of health science and RFP-driven foundations. Elizabeth Ocampo is the other Director and works with social science and direct service grantmakers. Emily Payne is the Assistant Director and works with grants under $50,000.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57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evaluation plan describes the anticipated outcome of the project, and how you will determine if it is successful.</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27</a:t>
            </a:fld>
            <a:endParaRPr lang="en-US" dirty="0"/>
          </a:p>
        </p:txBody>
      </p:sp>
    </p:spTree>
    <p:extLst>
      <p:ext uri="{BB962C8B-B14F-4D97-AF65-F5344CB8AC3E}">
        <p14:creationId xmlns:p14="http://schemas.microsoft.com/office/powerpoint/2010/main" val="3239765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cannot state strongly enough the importance of</a:t>
            </a:r>
            <a:r>
              <a:rPr lang="en-US" baseline="0" dirty="0"/>
              <a:t> describing the</a:t>
            </a:r>
            <a:r>
              <a:rPr lang="en-US" dirty="0"/>
              <a:t> impact of your</a:t>
            </a:r>
            <a:r>
              <a:rPr lang="en-US" baseline="0" dirty="0"/>
              <a:t> work</a:t>
            </a:r>
            <a:r>
              <a:rPr lang="en-US" dirty="0"/>
              <a:t>. Philanthropic</a:t>
            </a:r>
            <a:r>
              <a:rPr lang="en-US" baseline="0" dirty="0"/>
              <a:t> moods may shift to other priorities in time, but for now, this is a critical component.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Impact must</a:t>
            </a:r>
            <a:r>
              <a:rPr lang="en-US" sz="1200" kern="1200" dirty="0">
                <a:solidFill>
                  <a:schemeClr val="tx1"/>
                </a:solidFill>
                <a:effectLst/>
                <a:latin typeface="+mn-lt"/>
                <a:ea typeface="+mn-ea"/>
                <a:cs typeface="+mn-cs"/>
              </a:rPr>
              <a:t> include quantification and context (e.g.: measurable outcomes and demonstrated understanding of how results may fit into/inform current literature on your topic)</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28</a:t>
            </a:fld>
            <a:endParaRPr lang="en-US" dirty="0"/>
          </a:p>
        </p:txBody>
      </p:sp>
    </p:spTree>
    <p:extLst>
      <p:ext uri="{BB962C8B-B14F-4D97-AF65-F5344CB8AC3E}">
        <p14:creationId xmlns:p14="http://schemas.microsoft.com/office/powerpoint/2010/main" val="298484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Connect the need/problem to the project design/solution to the evaluation. Tie evaluation to SMART objectives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29</a:t>
            </a:fld>
            <a:endParaRPr lang="en-US" dirty="0"/>
          </a:p>
        </p:txBody>
      </p:sp>
    </p:spTree>
    <p:extLst>
      <p:ext uri="{BB962C8B-B14F-4D97-AF65-F5344CB8AC3E}">
        <p14:creationId xmlns:p14="http://schemas.microsoft.com/office/powerpoint/2010/main" val="3262289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a:t>
            </a:r>
            <a:r>
              <a:rPr lang="en-US" baseline="0" dirty="0"/>
              <a:t> is the heart of the proposal. It is a persuasive document.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30</a:t>
            </a:fld>
            <a:endParaRPr lang="en-US" dirty="0"/>
          </a:p>
        </p:txBody>
      </p:sp>
    </p:spTree>
    <p:extLst>
      <p:ext uri="{BB962C8B-B14F-4D97-AF65-F5344CB8AC3E}">
        <p14:creationId xmlns:p14="http://schemas.microsoft.com/office/powerpoint/2010/main" val="135271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Budgets are their own presentation, but just briefly, there are a couple of things to keep in mind. </a:t>
            </a:r>
          </a:p>
          <a:p>
            <a:pPr marL="0" indent="0">
              <a:buNone/>
            </a:pPr>
            <a:endParaRPr lang="en-US" dirty="0"/>
          </a:p>
          <a:p>
            <a:pPr marL="0" indent="0">
              <a:buNone/>
            </a:pPr>
            <a:r>
              <a:rPr lang="en-US" dirty="0"/>
              <a:t>Budgets are narrative in number form. They also tell a story. The project budget needs to align with the other proposal components to tell the same persuasive story.</a:t>
            </a:r>
          </a:p>
          <a:p>
            <a:endParaRPr lang="en-US" dirty="0"/>
          </a:p>
        </p:txBody>
      </p:sp>
      <p:sp>
        <p:nvSpPr>
          <p:cNvPr id="4" name="Slide Number Placeholder 3"/>
          <p:cNvSpPr>
            <a:spLocks noGrp="1"/>
          </p:cNvSpPr>
          <p:nvPr>
            <p:ph type="sldNum" sz="quarter" idx="5"/>
          </p:nvPr>
        </p:nvSpPr>
        <p:spPr/>
        <p:txBody>
          <a:bodyPr/>
          <a:lstStyle/>
          <a:p>
            <a:fld id="{BD044820-594D-4312-82F8-6E11BE48DA4D}" type="slidenum">
              <a:rPr lang="en-US" smtClean="0"/>
              <a:t>32</a:t>
            </a:fld>
            <a:endParaRPr lang="en-US" dirty="0"/>
          </a:p>
        </p:txBody>
      </p:sp>
    </p:spTree>
    <p:extLst>
      <p:ext uri="{BB962C8B-B14F-4D97-AF65-F5344CB8AC3E}">
        <p14:creationId xmlns:p14="http://schemas.microsoft.com/office/powerpoint/2010/main" val="3446875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If you want to contact us, feel free to reach out to anyone on our team. Our new coordinator, Adeline Hull, is a great resource if you’re not sure whom to contact – she can get your question or request to the right person on our team!</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We’re here in Bend today and tomorrow. From noon-1:30 is a skill-building workshop for prospect research and the components of private foundation grants. We’re holding office hours for drop-in consultations from 2:00-5:00 in ROOM today and tomorrow. Please come by and say hi!</a:t>
            </a:r>
          </a:p>
        </p:txBody>
      </p:sp>
      <p:sp>
        <p:nvSpPr>
          <p:cNvPr id="4" name="Slide Number Placeholder 3"/>
          <p:cNvSpPr>
            <a:spLocks noGrp="1"/>
          </p:cNvSpPr>
          <p:nvPr>
            <p:ph type="sldNum" sz="quarter" idx="10"/>
          </p:nvPr>
        </p:nvSpPr>
        <p:spPr/>
        <p:txBody>
          <a:bodyPr/>
          <a:lstStyle/>
          <a:p>
            <a:fld id="{D4A39D37-EB39-9B49-85DF-DD837FDB43E8}" type="slidenum">
              <a:rPr lang="en-US" smtClean="0"/>
              <a:t>33</a:t>
            </a:fld>
            <a:endParaRPr lang="en-US" dirty="0"/>
          </a:p>
        </p:txBody>
      </p:sp>
      <p:sp>
        <p:nvSpPr>
          <p:cNvPr id="5" name="Footer Placeholder 4"/>
          <p:cNvSpPr>
            <a:spLocks noGrp="1"/>
          </p:cNvSpPr>
          <p:nvPr>
            <p:ph type="ftr" sz="quarter" idx="11"/>
          </p:nvPr>
        </p:nvSpPr>
        <p:spPr/>
        <p:txBody>
          <a:bodyPr/>
          <a:lstStyle/>
          <a:p>
            <a:r>
              <a:rPr lang="en-US" dirty="0"/>
              <a:t>Working with Foundations, 10/26/2018</a:t>
            </a:r>
          </a:p>
        </p:txBody>
      </p:sp>
    </p:spTree>
    <p:extLst>
      <p:ext uri="{BB962C8B-B14F-4D97-AF65-F5344CB8AC3E}">
        <p14:creationId xmlns:p14="http://schemas.microsoft.com/office/powerpoint/2010/main" val="2365426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34</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22636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provides five services to OSU faculty and staff interested in pursuing grant funding through private foundations: </a:t>
            </a:r>
          </a:p>
          <a:p>
            <a:endParaRPr lang="en-US" dirty="0"/>
          </a:p>
          <a:p>
            <a:r>
              <a:rPr lang="en-US" dirty="0"/>
              <a:t>Research on private foundations</a:t>
            </a:r>
          </a:p>
          <a:p>
            <a:r>
              <a:rPr lang="en-US" dirty="0"/>
              <a:t>       - Prospect research for your need or program</a:t>
            </a:r>
          </a:p>
          <a:p>
            <a:r>
              <a:rPr lang="en-US" dirty="0"/>
              <a:t>Relationship development with private foundations</a:t>
            </a:r>
          </a:p>
          <a:p>
            <a:r>
              <a:rPr lang="en-US" dirty="0"/>
              <a:t> - liaise with foundation staff, attend trainings, obtain information, provide stewardship</a:t>
            </a:r>
          </a:p>
          <a:p>
            <a:r>
              <a:rPr lang="en-US" dirty="0"/>
              <a:t>Grant review and editing</a:t>
            </a:r>
          </a:p>
          <a:p>
            <a:r>
              <a:rPr lang="en-US" dirty="0"/>
              <a:t>Training</a:t>
            </a:r>
          </a:p>
          <a:p>
            <a:r>
              <a:rPr lang="en-US" dirty="0"/>
              <a:t>       - Faculty training sessions</a:t>
            </a:r>
          </a:p>
          <a:p>
            <a:r>
              <a:rPr lang="en-US" dirty="0"/>
              <a:t>       - One-on-one consulting</a:t>
            </a:r>
          </a:p>
          <a:p>
            <a:r>
              <a:rPr lang="en-US" dirty="0"/>
              <a:t>       - New faculty training</a:t>
            </a:r>
          </a:p>
          <a:p>
            <a:r>
              <a:rPr lang="en-US" dirty="0"/>
              <a:t>       - Topic-based trainings (narratives, budgets, evaluations, prospect research, etc.) – You can find copies of previously held trainings on our website</a:t>
            </a:r>
          </a:p>
          <a:p>
            <a:endParaRPr lang="en-US" dirty="0"/>
          </a:p>
          <a:p>
            <a:r>
              <a:rPr lang="en-US" dirty="0"/>
              <a:t>The services of this office are available to everyone who is interacting with a private foundation, regardless if their proposal will go through the Office of Sponsored Research and Award Administration (OSRAA) or through OSU Foundation. In fact, most grants go through OSRAA, and that is preferred. </a:t>
            </a: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4</a:t>
            </a:fld>
            <a:endParaRPr lang="en-US" dirty="0"/>
          </a:p>
        </p:txBody>
      </p:sp>
    </p:spTree>
    <p:extLst>
      <p:ext uri="{BB962C8B-B14F-4D97-AF65-F5344CB8AC3E}">
        <p14:creationId xmlns:p14="http://schemas.microsoft.com/office/powerpoint/2010/main" val="206381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44820-594D-4312-82F8-6E11BE48DA4D}" type="slidenum">
              <a:rPr lang="en-US" smtClean="0"/>
              <a:t>5</a:t>
            </a:fld>
            <a:endParaRPr lang="en-US" dirty="0"/>
          </a:p>
        </p:txBody>
      </p:sp>
    </p:spTree>
    <p:extLst>
      <p:ext uri="{BB962C8B-B14F-4D97-AF65-F5344CB8AC3E}">
        <p14:creationId xmlns:p14="http://schemas.microsoft.com/office/powerpoint/2010/main" val="343984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133826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9</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136744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89764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any one of us to discuss your project. We are always interested in hearing about your work and what you are looking for. Send us an email, ask for a zoom call, whatever works best for you. We here to help!</a:t>
            </a:r>
          </a:p>
        </p:txBody>
      </p:sp>
      <p:sp>
        <p:nvSpPr>
          <p:cNvPr id="4" name="Slide Number Placeholder 3"/>
          <p:cNvSpPr>
            <a:spLocks noGrp="1"/>
          </p:cNvSpPr>
          <p:nvPr>
            <p:ph type="sldNum" sz="quarter" idx="5"/>
          </p:nvPr>
        </p:nvSpPr>
        <p:spPr/>
        <p:txBody>
          <a:bodyPr/>
          <a:lstStyle/>
          <a:p>
            <a:fld id="{BD044820-594D-4312-82F8-6E11BE48DA4D}" type="slidenum">
              <a:rPr lang="en-US" smtClean="0"/>
              <a:t>12</a:t>
            </a:fld>
            <a:endParaRPr lang="en-US" dirty="0"/>
          </a:p>
        </p:txBody>
      </p:sp>
    </p:spTree>
    <p:extLst>
      <p:ext uri="{BB962C8B-B14F-4D97-AF65-F5344CB8AC3E}">
        <p14:creationId xmlns:p14="http://schemas.microsoft.com/office/powerpoint/2010/main" val="210286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a:t>
            </a:r>
            <a:r>
              <a:rPr lang="en-US" baseline="0" dirty="0"/>
              <a:t> today’s training is to discuss the five key components of any proposal narrative, and how successful proposal tackle each part.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dirty="0"/>
          </a:p>
        </p:txBody>
      </p:sp>
    </p:spTree>
    <p:extLst>
      <p:ext uri="{BB962C8B-B14F-4D97-AF65-F5344CB8AC3E}">
        <p14:creationId xmlns:p14="http://schemas.microsoft.com/office/powerpoint/2010/main" val="870928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dirty="0"/>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dirty="0"/>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dirty="0"/>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hyperlink" Target="http://philanthropynewsdigest.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8" Type="http://schemas.openxmlformats.org/officeDocument/2006/relationships/hyperlink" Target="mailto:Emily.Payne@osufoundation.org" TargetMode="External"/><Relationship Id="rId3" Type="http://schemas.openxmlformats.org/officeDocument/2006/relationships/image" Target="../media/image14.jpg"/><Relationship Id="rId7" Type="http://schemas.openxmlformats.org/officeDocument/2006/relationships/hyperlink" Target="mailto:Paul.DuBois@osufoundation.org" TargetMode="Externa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hyperlink" Target="mailto:Adeline.Hull@osufoundation.org" TargetMode="External"/><Relationship Id="rId5" Type="http://schemas.openxmlformats.org/officeDocument/2006/relationships/hyperlink" Target="mailto:Elizabeth.Ocampo@osufoundation.org" TargetMode="External"/><Relationship Id="rId10" Type="http://schemas.openxmlformats.org/officeDocument/2006/relationships/image" Target="../media/image23.svg"/><Relationship Id="rId4" Type="http://schemas.openxmlformats.org/officeDocument/2006/relationships/hyperlink" Target="mailto:Aaron.Shonk@osufoundation.org" TargetMode="External"/><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fororegonstate.org/foundationrelations"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s://fororegonstate.org/funding-opportunities"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hyperlink" Target="https://fororegonstate.org/fundingopportunit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ororegonstate.org/docs/default-source/foundation-relations/rfps/2023/funding-opportunities-(05-05-2023)f986e30c-095a-4a2f-a7fd-20e5686bf4ea.xlsx?sfvrsn=81d88554_3" TargetMode="External"/><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s://guides.library.oregonstate.edu/grants"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Office of foundation relations</a:t>
            </a:r>
          </a:p>
        </p:txBody>
      </p:sp>
    </p:spTree>
    <p:extLst>
      <p:ext uri="{BB962C8B-B14F-4D97-AF65-F5344CB8AC3E}">
        <p14:creationId xmlns:p14="http://schemas.microsoft.com/office/powerpoint/2010/main" val="314024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6EA6B0-E290-3FED-0064-2972D6B2E659}"/>
              </a:ext>
            </a:extLst>
          </p:cNvPr>
          <p:cNvSpPr>
            <a:spLocks noGrp="1"/>
          </p:cNvSpPr>
          <p:nvPr>
            <p:ph type="title"/>
          </p:nvPr>
        </p:nvSpPr>
        <p:spPr/>
        <p:txBody>
          <a:bodyPr/>
          <a:lstStyle/>
          <a:p>
            <a:r>
              <a:rPr lang="en-US" b="1" dirty="0"/>
              <a:t>Philanthropy News Digest</a:t>
            </a:r>
          </a:p>
        </p:txBody>
      </p:sp>
      <p:pic>
        <p:nvPicPr>
          <p:cNvPr id="3" name="Picture 2">
            <a:extLst>
              <a:ext uri="{FF2B5EF4-FFF2-40B4-BE49-F238E27FC236}">
                <a16:creationId xmlns:a16="http://schemas.microsoft.com/office/drawing/2014/main" id="{35B960FC-0262-6DAA-E68F-490D012F71CB}"/>
              </a:ext>
            </a:extLst>
          </p:cNvPr>
          <p:cNvPicPr>
            <a:picLocks noChangeAspect="1"/>
          </p:cNvPicPr>
          <p:nvPr/>
        </p:nvPicPr>
        <p:blipFill>
          <a:blip r:embed="rId3"/>
          <a:stretch>
            <a:fillRect/>
          </a:stretch>
        </p:blipFill>
        <p:spPr>
          <a:xfrm>
            <a:off x="567743" y="4868214"/>
            <a:ext cx="8913022" cy="1540522"/>
          </a:xfrm>
          <a:prstGeom prst="rect">
            <a:avLst/>
          </a:prstGeom>
          <a:ln>
            <a:solidFill>
              <a:schemeClr val="bg2"/>
            </a:solidFill>
          </a:ln>
        </p:spPr>
      </p:pic>
      <p:sp>
        <p:nvSpPr>
          <p:cNvPr id="9" name="Content Placeholder 8"/>
          <p:cNvSpPr>
            <a:spLocks noGrp="1"/>
          </p:cNvSpPr>
          <p:nvPr>
            <p:ph idx="1"/>
          </p:nvPr>
        </p:nvSpPr>
        <p:spPr>
          <a:xfrm>
            <a:off x="838200" y="1825625"/>
            <a:ext cx="10515600" cy="3042589"/>
          </a:xfrm>
        </p:spPr>
        <p:txBody>
          <a:bodyPr vert="horz" lIns="91440" tIns="45720" rIns="91440" bIns="45720" rtlCol="0" anchor="t">
            <a:normAutofit/>
          </a:bodyPr>
          <a:lstStyle/>
          <a:p>
            <a:pPr marL="0" indent="0">
              <a:buNone/>
            </a:pPr>
            <a:r>
              <a:rPr lang="en-US" sz="3200" dirty="0">
                <a:hlinkClick r:id="rId4"/>
              </a:rPr>
              <a:t>http://philanthropynewsdigest.org/</a:t>
            </a:r>
            <a:r>
              <a:rPr lang="en-US" sz="3200" dirty="0"/>
              <a:t> </a:t>
            </a:r>
          </a:p>
          <a:p>
            <a:pPr marL="0" indent="0">
              <a:buNone/>
            </a:pPr>
            <a:endParaRPr lang="en-US" sz="3200" dirty="0"/>
          </a:p>
          <a:p>
            <a:pPr marL="0" indent="0">
              <a:buNone/>
            </a:pPr>
            <a:r>
              <a:rPr lang="en-US" sz="3200" dirty="0"/>
              <a:t>Philanthropy News Digest (PND) is a daily news service and compendium, in digest form, of philanthropy-related articles and features culled from print and electronic media outlets nationwide.</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10</a:t>
            </a:fld>
            <a:endParaRPr lang="en-US" dirty="0"/>
          </a:p>
        </p:txBody>
      </p:sp>
      <p:sp>
        <p:nvSpPr>
          <p:cNvPr id="6" name="TextBox 5">
            <a:extLst>
              <a:ext uri="{FF2B5EF4-FFF2-40B4-BE49-F238E27FC236}">
                <a16:creationId xmlns:a16="http://schemas.microsoft.com/office/drawing/2014/main" id="{AAF2F342-C881-AE83-DF2D-469A3CE05606}"/>
              </a:ext>
            </a:extLst>
          </p:cNvPr>
          <p:cNvSpPr txBox="1"/>
          <p:nvPr/>
        </p:nvSpPr>
        <p:spPr>
          <a:xfrm>
            <a:off x="4936365" y="5003151"/>
            <a:ext cx="7255635" cy="861774"/>
          </a:xfrm>
          <a:prstGeom prst="rect">
            <a:avLst/>
          </a:prstGeom>
          <a:noFill/>
        </p:spPr>
        <p:txBody>
          <a:bodyPr wrap="square" rtlCol="0">
            <a:spAutoFit/>
          </a:bodyPr>
          <a:lstStyle/>
          <a:p>
            <a:r>
              <a:rPr lang="en-US" sz="3200" b="1" dirty="0"/>
              <a:t>Daily RFP published listings. Subscribe!</a:t>
            </a:r>
          </a:p>
          <a:p>
            <a:endParaRPr lang="en-US" dirty="0"/>
          </a:p>
        </p:txBody>
      </p:sp>
    </p:spTree>
    <p:extLst>
      <p:ext uri="{BB962C8B-B14F-4D97-AF65-F5344CB8AC3E}">
        <p14:creationId xmlns:p14="http://schemas.microsoft.com/office/powerpoint/2010/main" val="207536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05FB-AE4F-CCE5-EB8E-DEFEA9A69AA5}"/>
              </a:ext>
            </a:extLst>
          </p:cNvPr>
          <p:cNvSpPr>
            <a:spLocks noGrp="1"/>
          </p:cNvSpPr>
          <p:nvPr>
            <p:ph type="title"/>
          </p:nvPr>
        </p:nvSpPr>
        <p:spPr/>
        <p:txBody>
          <a:bodyPr/>
          <a:lstStyle/>
          <a:p>
            <a:r>
              <a:rPr lang="en-US" b="1" dirty="0"/>
              <a:t>Cooperative Approach</a:t>
            </a:r>
          </a:p>
        </p:txBody>
      </p:sp>
      <p:sp>
        <p:nvSpPr>
          <p:cNvPr id="3" name="Content Placeholder 2">
            <a:extLst>
              <a:ext uri="{FF2B5EF4-FFF2-40B4-BE49-F238E27FC236}">
                <a16:creationId xmlns:a16="http://schemas.microsoft.com/office/drawing/2014/main" id="{76337E1A-49CD-C04A-4384-CA666449F508}"/>
              </a:ext>
            </a:extLst>
          </p:cNvPr>
          <p:cNvSpPr>
            <a:spLocks noGrp="1"/>
          </p:cNvSpPr>
          <p:nvPr>
            <p:ph idx="1"/>
          </p:nvPr>
        </p:nvSpPr>
        <p:spPr/>
        <p:txBody>
          <a:bodyPr>
            <a:normAutofit/>
          </a:bodyPr>
          <a:lstStyle/>
          <a:p>
            <a:pPr marL="0" indent="0">
              <a:buNone/>
            </a:pPr>
            <a:r>
              <a:rPr lang="en-US" b="1" dirty="0">
                <a:solidFill>
                  <a:schemeClr val="tx1"/>
                </a:solidFill>
              </a:rPr>
              <a:t>The Foundation Relations Team </a:t>
            </a:r>
            <a:r>
              <a:rPr lang="en-US" dirty="0"/>
              <a:t>uses our tools to scour the internet for funding opportunities twice monthly. In addition, we monitor a portfolio of funders for funding developments.</a:t>
            </a:r>
          </a:p>
          <a:p>
            <a:pPr marL="0" indent="0">
              <a:buNone/>
            </a:pPr>
            <a:endParaRPr lang="en-US" dirty="0"/>
          </a:p>
          <a:p>
            <a:pPr marL="0" indent="0">
              <a:buNone/>
            </a:pPr>
            <a:r>
              <a:rPr lang="en-US" b="1" dirty="0">
                <a:solidFill>
                  <a:schemeClr val="tx1"/>
                </a:solidFill>
              </a:rPr>
              <a:t>You </a:t>
            </a:r>
            <a:r>
              <a:rPr lang="en-US" dirty="0"/>
              <a:t>use the available search tools, like individualized searches with GrantForward or PND.</a:t>
            </a:r>
          </a:p>
          <a:p>
            <a:pPr marL="0" indent="0">
              <a:buNone/>
            </a:pPr>
            <a:endParaRPr lang="en-US" dirty="0"/>
          </a:p>
          <a:p>
            <a:pPr marL="0" indent="0">
              <a:buNone/>
            </a:pPr>
            <a:r>
              <a:rPr lang="en-US" dirty="0"/>
              <a:t>Through our </a:t>
            </a:r>
            <a:r>
              <a:rPr lang="en-US" b="1" dirty="0">
                <a:solidFill>
                  <a:schemeClr val="tx1"/>
                </a:solidFill>
              </a:rPr>
              <a:t>joint efforts</a:t>
            </a:r>
            <a:r>
              <a:rPr lang="en-US" dirty="0"/>
              <a:t>, we are more likely to see all the most relevant funding opportunities for your topic.</a:t>
            </a:r>
          </a:p>
        </p:txBody>
      </p:sp>
      <p:sp>
        <p:nvSpPr>
          <p:cNvPr id="4" name="Footer Placeholder 3">
            <a:extLst>
              <a:ext uri="{FF2B5EF4-FFF2-40B4-BE49-F238E27FC236}">
                <a16:creationId xmlns:a16="http://schemas.microsoft.com/office/drawing/2014/main" id="{E2494CC1-FFFF-BF1C-FBD4-233AA8FB7C47}"/>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BE77EC7A-FC91-33D1-F9E1-0D90EB3C8C89}"/>
              </a:ext>
            </a:extLst>
          </p:cNvPr>
          <p:cNvSpPr>
            <a:spLocks noGrp="1"/>
          </p:cNvSpPr>
          <p:nvPr>
            <p:ph type="sldNum" sz="quarter" idx="12"/>
          </p:nvPr>
        </p:nvSpPr>
        <p:spPr/>
        <p:txBody>
          <a:bodyPr/>
          <a:lstStyle/>
          <a:p>
            <a:fld id="{AAB6004F-53F9-E74D-AC89-56EA63355CB3}" type="slidenum">
              <a:rPr lang="en-US" smtClean="0"/>
              <a:pPr/>
              <a:t>11</a:t>
            </a:fld>
            <a:endParaRPr lang="en-US" dirty="0"/>
          </a:p>
        </p:txBody>
      </p:sp>
    </p:spTree>
    <p:extLst>
      <p:ext uri="{BB962C8B-B14F-4D97-AF65-F5344CB8AC3E}">
        <p14:creationId xmlns:p14="http://schemas.microsoft.com/office/powerpoint/2010/main" val="27017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261A-E5FD-504D-CF0E-B50A40EDABA8}"/>
              </a:ext>
            </a:extLst>
          </p:cNvPr>
          <p:cNvSpPr>
            <a:spLocks noGrp="1"/>
          </p:cNvSpPr>
          <p:nvPr>
            <p:ph type="title"/>
          </p:nvPr>
        </p:nvSpPr>
        <p:spPr/>
        <p:txBody>
          <a:bodyPr/>
          <a:lstStyle/>
          <a:p>
            <a:r>
              <a:rPr lang="en-US" b="1" dirty="0"/>
              <a:t>Playing Matchmaker</a:t>
            </a:r>
          </a:p>
        </p:txBody>
      </p:sp>
      <p:sp>
        <p:nvSpPr>
          <p:cNvPr id="3" name="Content Placeholder 2">
            <a:extLst>
              <a:ext uri="{FF2B5EF4-FFF2-40B4-BE49-F238E27FC236}">
                <a16:creationId xmlns:a16="http://schemas.microsoft.com/office/drawing/2014/main" id="{7475E0B6-8802-183D-CA67-DBB5DB337159}"/>
              </a:ext>
            </a:extLst>
          </p:cNvPr>
          <p:cNvSpPr>
            <a:spLocks noGrp="1"/>
          </p:cNvSpPr>
          <p:nvPr>
            <p:ph idx="1"/>
          </p:nvPr>
        </p:nvSpPr>
        <p:spPr>
          <a:xfrm>
            <a:off x="838200" y="1442434"/>
            <a:ext cx="10515600" cy="4734529"/>
          </a:xfrm>
        </p:spPr>
        <p:txBody>
          <a:bodyPr>
            <a:normAutofit/>
          </a:bodyPr>
          <a:lstStyle/>
          <a:p>
            <a:pPr marL="0" indent="0">
              <a:buNone/>
            </a:pPr>
            <a:r>
              <a:rPr lang="en-US" dirty="0"/>
              <a:t>The Foundation Relations team works to match funding opportunities with OSU faculty and programs.</a:t>
            </a:r>
          </a:p>
          <a:p>
            <a:pPr marL="0" indent="0" algn="ctr">
              <a:spcAft>
                <a:spcPts val="1000"/>
              </a:spcAft>
              <a:buNone/>
            </a:pPr>
            <a:r>
              <a:rPr lang="en-US" sz="4800" b="1" dirty="0">
                <a:solidFill>
                  <a:schemeClr val="tx1"/>
                </a:solidFill>
              </a:rPr>
              <a:t>You can help!</a:t>
            </a:r>
          </a:p>
          <a:p>
            <a:pPr marL="0" indent="0">
              <a:spcBef>
                <a:spcPts val="0"/>
              </a:spcBef>
              <a:spcAft>
                <a:spcPts val="1000"/>
              </a:spcAft>
              <a:buNone/>
            </a:pPr>
            <a:r>
              <a:rPr lang="en-US" dirty="0"/>
              <a:t>Share your research topic/project idea and vision with the OSUF team and OSU-Cascades research administration.</a:t>
            </a:r>
            <a:endParaRPr lang="en-US" sz="2400" dirty="0"/>
          </a:p>
          <a:p>
            <a:pPr lvl="1">
              <a:spcBef>
                <a:spcPts val="0"/>
              </a:spcBef>
            </a:pPr>
            <a:r>
              <a:rPr lang="en-US" dirty="0"/>
              <a:t>What problem does your work hope to solve?</a:t>
            </a:r>
          </a:p>
          <a:p>
            <a:pPr lvl="1"/>
            <a:r>
              <a:rPr lang="en-US" dirty="0"/>
              <a:t>What method do you plan to use?</a:t>
            </a:r>
          </a:p>
          <a:p>
            <a:pPr lvl="1"/>
            <a:r>
              <a:rPr lang="en-US" dirty="0"/>
              <a:t>Who does your work benefit? Be specific!</a:t>
            </a:r>
          </a:p>
          <a:p>
            <a:pPr lvl="1"/>
            <a:r>
              <a:rPr lang="en-US" dirty="0"/>
              <a:t>How is society improved through your efforts? </a:t>
            </a:r>
            <a:r>
              <a:rPr lang="en-US" i="1" dirty="0"/>
              <a:t>What is the impact</a:t>
            </a:r>
            <a:r>
              <a:rPr lang="en-US" dirty="0"/>
              <a:t>?</a:t>
            </a:r>
          </a:p>
          <a:p>
            <a:endParaRPr lang="en-US" dirty="0"/>
          </a:p>
        </p:txBody>
      </p:sp>
      <p:sp>
        <p:nvSpPr>
          <p:cNvPr id="4" name="Footer Placeholder 3">
            <a:extLst>
              <a:ext uri="{FF2B5EF4-FFF2-40B4-BE49-F238E27FC236}">
                <a16:creationId xmlns:a16="http://schemas.microsoft.com/office/drawing/2014/main" id="{7583E886-959B-0134-E835-D9A6E5372D95}"/>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C53DB4FF-4903-B612-F6BE-BCB2F2BF52E4}"/>
              </a:ext>
            </a:extLst>
          </p:cNvPr>
          <p:cNvSpPr>
            <a:spLocks noGrp="1"/>
          </p:cNvSpPr>
          <p:nvPr>
            <p:ph type="sldNum" sz="quarter" idx="12"/>
          </p:nvPr>
        </p:nvSpPr>
        <p:spPr/>
        <p:txBody>
          <a:bodyPr/>
          <a:lstStyle/>
          <a:p>
            <a:fld id="{AAB6004F-53F9-E74D-AC89-56EA63355CB3}" type="slidenum">
              <a:rPr lang="en-US" smtClean="0"/>
              <a:pPr/>
              <a:t>12</a:t>
            </a:fld>
            <a:endParaRPr lang="en-US" dirty="0"/>
          </a:p>
        </p:txBody>
      </p:sp>
    </p:spTree>
    <p:extLst>
      <p:ext uri="{BB962C8B-B14F-4D97-AF65-F5344CB8AC3E}">
        <p14:creationId xmlns:p14="http://schemas.microsoft.com/office/powerpoint/2010/main" val="364992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Stratum2 Bold"/>
              </a:rPr>
              <a:t>COMPONENTS OF A PRIVATE GRANT PROPOSAL</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13</a:t>
            </a:fld>
            <a:endParaRPr lang="en-US" dirty="0"/>
          </a:p>
        </p:txBody>
      </p:sp>
    </p:spTree>
    <p:extLst>
      <p:ext uri="{BB962C8B-B14F-4D97-AF65-F5344CB8AC3E}">
        <p14:creationId xmlns:p14="http://schemas.microsoft.com/office/powerpoint/2010/main" val="176707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23517B8-EBAE-5E3B-10FD-83B57CAC1C0E}"/>
              </a:ext>
            </a:extLst>
          </p:cNvPr>
          <p:cNvSpPr>
            <a:spLocks noGrp="1"/>
          </p:cNvSpPr>
          <p:nvPr>
            <p:ph type="title"/>
          </p:nvPr>
        </p:nvSpPr>
        <p:spPr/>
        <p:txBody>
          <a:bodyPr/>
          <a:lstStyle/>
          <a:p>
            <a:r>
              <a:rPr lang="en-US" b="1" dirty="0">
                <a:solidFill>
                  <a:srgbClr val="00859B"/>
                </a:solidFill>
              </a:rPr>
              <a:t>NARRATIVE</a:t>
            </a:r>
          </a:p>
        </p:txBody>
      </p:sp>
      <p:sp>
        <p:nvSpPr>
          <p:cNvPr id="9" name="Content Placeholder 8"/>
          <p:cNvSpPr>
            <a:spLocks noGrp="1"/>
          </p:cNvSpPr>
          <p:nvPr>
            <p:ph idx="1"/>
          </p:nvPr>
        </p:nvSpPr>
        <p:spPr/>
        <p:txBody>
          <a:bodyPr>
            <a:normAutofit/>
          </a:bodyPr>
          <a:lstStyle/>
          <a:p>
            <a:pPr marL="0" indent="0">
              <a:spcBef>
                <a:spcPts val="1800"/>
              </a:spcBef>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The proposal narrative </a:t>
            </a:r>
            <a:r>
              <a:rPr lang="en-US" sz="2400" dirty="0">
                <a:latin typeface="Verdana" panose="020B0604030504040204" pitchFamily="34" charset="0"/>
                <a:ea typeface="Verdana" panose="020B0604030504040204" pitchFamily="34" charset="0"/>
                <a:cs typeface="Verdana" panose="020B0604030504040204" pitchFamily="34" charset="0"/>
              </a:rPr>
              <a:t>is the section of your grant application where you make an argument for your project.</a:t>
            </a:r>
          </a:p>
          <a:p>
            <a:pPr marL="0" indent="0">
              <a:spcBef>
                <a:spcPts val="1800"/>
              </a:spcBef>
              <a:buNone/>
            </a:pPr>
            <a:r>
              <a:rPr lang="en-US" sz="2400" dirty="0">
                <a:latin typeface="Verdana" panose="020B0604030504040204" pitchFamily="34" charset="0"/>
                <a:ea typeface="Verdana" panose="020B0604030504040204" pitchFamily="34" charset="0"/>
                <a:cs typeface="Verdana" panose="020B0604030504040204" pitchFamily="34" charset="0"/>
              </a:rPr>
              <a:t>As a persuasive document, your goal with the narrative is to communicate with the reader about why they should fund your project. Use sections</a:t>
            </a:r>
            <a:r>
              <a:rPr lang="en-US" sz="2400" baseline="0" dirty="0">
                <a:latin typeface="Verdana" panose="020B0604030504040204" pitchFamily="34" charset="0"/>
                <a:ea typeface="Verdana" panose="020B0604030504040204" pitchFamily="34" charset="0"/>
                <a:cs typeface="Verdana" panose="020B0604030504040204" pitchFamily="34" charset="0"/>
              </a:rPr>
              <a:t> with headers, make it easy to read, </a:t>
            </a:r>
            <a:r>
              <a:rPr lang="en-US" sz="2400" dirty="0">
                <a:latin typeface="Verdana" panose="020B0604030504040204" pitchFamily="34" charset="0"/>
                <a:ea typeface="Verdana" panose="020B0604030504040204" pitchFamily="34" charset="0"/>
                <a:cs typeface="Verdana" panose="020B0604030504040204" pitchFamily="34" charset="0"/>
              </a:rPr>
              <a:t>and </a:t>
            </a:r>
            <a:r>
              <a:rPr lang="en-US" sz="2400" baseline="0" dirty="0">
                <a:latin typeface="Verdana" panose="020B0604030504040204" pitchFamily="34" charset="0"/>
                <a:ea typeface="Verdana" panose="020B0604030504040204" pitchFamily="34" charset="0"/>
                <a:cs typeface="Verdana" panose="020B0604030504040204" pitchFamily="34" charset="0"/>
              </a:rPr>
              <a:t>always follow the instructions. </a:t>
            </a:r>
          </a:p>
          <a:p>
            <a:pPr marL="0" indent="0">
              <a:spcBef>
                <a:spcPts val="1800"/>
              </a:spcBef>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endParaRPr lang="en-US" sz="2400" baseline="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a:latin typeface="Verdana" panose="020B0604030504040204" pitchFamily="34" charset="0"/>
                <a:ea typeface="Verdana" panose="020B0604030504040204" pitchFamily="34" charset="0"/>
                <a:cs typeface="Verdana" panose="020B0604030504040204" pitchFamily="34" charset="0"/>
              </a:rPr>
              <a:t>Every private foundation funder will ask for the narrative in their own format. Follow the instructions!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14</a:t>
            </a:fld>
            <a:endParaRPr lang="en-US" dirty="0"/>
          </a:p>
        </p:txBody>
      </p:sp>
    </p:spTree>
    <p:extLst>
      <p:ext uri="{BB962C8B-B14F-4D97-AF65-F5344CB8AC3E}">
        <p14:creationId xmlns:p14="http://schemas.microsoft.com/office/powerpoint/2010/main" val="9008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b="1" dirty="0"/>
              <a:t>Five Major Components</a:t>
            </a:r>
          </a:p>
        </p:txBody>
      </p:sp>
      <p:sp>
        <p:nvSpPr>
          <p:cNvPr id="9" name="Content Placeholder 8"/>
          <p:cNvSpPr>
            <a:spLocks noGrp="1"/>
          </p:cNvSpPr>
          <p:nvPr>
            <p:ph idx="1"/>
          </p:nvPr>
        </p:nvSpPr>
        <p:spPr/>
        <p:txBody>
          <a:bodyPr>
            <a:normAutofit/>
          </a:bodyPr>
          <a:lstStyle/>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Need or Problem Statement (Why)</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Project Design/Solution (What)</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Management Plan (How, When, and Where)</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Key Personnel (Who)</a:t>
            </a:r>
          </a:p>
          <a:p>
            <a:pPr marL="171450" indent="-171450">
              <a:lnSpc>
                <a:spcPct val="80000"/>
              </a:lnSpc>
              <a:spcBef>
                <a:spcPts val="336"/>
              </a:spcBef>
              <a:buFont typeface="Arial" panose="020B0604020202020204" pitchFamily="34" charset="0"/>
              <a:buChar char="•"/>
            </a:pPr>
            <a:endParaRPr lang="en-US" sz="2400" dirty="0">
              <a:latin typeface="Verdana" panose="020B0604030504040204" pitchFamily="34" charset="0"/>
            </a:endParaRPr>
          </a:p>
          <a:p>
            <a:pPr marL="171450" indent="-171450">
              <a:lnSpc>
                <a:spcPct val="80000"/>
              </a:lnSpc>
              <a:spcBef>
                <a:spcPts val="336"/>
              </a:spcBef>
              <a:buFont typeface="Arial" panose="020B0604020202020204" pitchFamily="34" charset="0"/>
              <a:buChar char="•"/>
            </a:pPr>
            <a:r>
              <a:rPr lang="en-US" sz="2400" dirty="0">
                <a:latin typeface="Verdana" panose="020B0604030504040204" pitchFamily="34" charset="0"/>
              </a:rPr>
              <a:t>Evaluation (What happened and what’s next)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15</a:t>
            </a:fld>
            <a:endParaRPr lang="en-US" dirty="0"/>
          </a:p>
        </p:txBody>
      </p:sp>
    </p:spTree>
    <p:extLst>
      <p:ext uri="{BB962C8B-B14F-4D97-AF65-F5344CB8AC3E}">
        <p14:creationId xmlns:p14="http://schemas.microsoft.com/office/powerpoint/2010/main" val="292670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FAFB39-1B62-EA07-CC61-6875ED738C10}"/>
              </a:ext>
            </a:extLst>
          </p:cNvPr>
          <p:cNvSpPr>
            <a:spLocks noGrp="1"/>
          </p:cNvSpPr>
          <p:nvPr>
            <p:ph type="title"/>
          </p:nvPr>
        </p:nvSpPr>
        <p:spPr/>
        <p:txBody>
          <a:bodyPr/>
          <a:lstStyle/>
          <a:p>
            <a:r>
              <a:rPr lang="en-US" b="1" dirty="0">
                <a:solidFill>
                  <a:srgbClr val="00859B"/>
                </a:solidFill>
              </a:rPr>
              <a:t>Need or Problem Statement</a:t>
            </a:r>
          </a:p>
        </p:txBody>
      </p:sp>
      <p:sp>
        <p:nvSpPr>
          <p:cNvPr id="9" name="Content Placeholder 8"/>
          <p:cNvSpPr>
            <a:spLocks noGrp="1"/>
          </p:cNvSpPr>
          <p:nvPr>
            <p:ph idx="1"/>
          </p:nvPr>
        </p:nvSpPr>
        <p:spPr/>
        <p:txBody>
          <a:bodyPr>
            <a:normAutofit/>
          </a:bodyPr>
          <a:lstStyle/>
          <a:p>
            <a:pPr marL="171450" indent="-171450">
              <a:lnSpc>
                <a:spcPct val="113000"/>
              </a:lnSpc>
              <a:spcBef>
                <a:spcPts val="336"/>
              </a:spcBef>
              <a:spcAft>
                <a:spcPts val="50"/>
              </a:spcAft>
              <a:buFont typeface="Arial" panose="020B0604020202020204" pitchFamily="34" charset="0"/>
              <a:buChar char="•"/>
            </a:pPr>
            <a:r>
              <a:rPr lang="en-US" dirty="0"/>
              <a:t>The section where the problem is framed</a:t>
            </a:r>
          </a:p>
          <a:p>
            <a:pPr marL="171450" indent="-171450">
              <a:lnSpc>
                <a:spcPct val="113000"/>
              </a:lnSpc>
              <a:spcBef>
                <a:spcPts val="336"/>
              </a:spcBef>
              <a:spcAft>
                <a:spcPts val="50"/>
              </a:spcAft>
              <a:buFont typeface="Arial" panose="020B0604020202020204" pitchFamily="34" charset="0"/>
              <a:buChar char="•"/>
            </a:pPr>
            <a:r>
              <a:rPr lang="en-US" dirty="0"/>
              <a:t>The section that educates the reviewer as to the importance of the problem</a:t>
            </a:r>
          </a:p>
          <a:p>
            <a:pPr marL="171450" indent="-171450">
              <a:lnSpc>
                <a:spcPct val="113000"/>
              </a:lnSpc>
              <a:spcBef>
                <a:spcPts val="336"/>
              </a:spcBef>
              <a:spcAft>
                <a:spcPts val="50"/>
              </a:spcAft>
              <a:buFont typeface="Arial" panose="020B0604020202020204" pitchFamily="34" charset="0"/>
              <a:buChar char="•"/>
            </a:pPr>
            <a:endParaRPr lang="en-US" dirty="0"/>
          </a:p>
          <a:p>
            <a:pPr marL="0" indent="0">
              <a:lnSpc>
                <a:spcPct val="113000"/>
              </a:lnSpc>
              <a:spcBef>
                <a:spcPts val="336"/>
              </a:spcBef>
              <a:spcAft>
                <a:spcPts val="50"/>
              </a:spcAft>
              <a:buNone/>
            </a:pPr>
            <a:r>
              <a:rPr lang="en-US" sz="3600" b="1" dirty="0">
                <a:solidFill>
                  <a:schemeClr val="tx1"/>
                </a:solidFill>
              </a:rPr>
              <a:t>KEY TAKEAWAY: Successful proposals meet needs the funder cares about.</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16</a:t>
            </a:fld>
            <a:endParaRPr lang="en-US" dirty="0"/>
          </a:p>
        </p:txBody>
      </p:sp>
    </p:spTree>
    <p:extLst>
      <p:ext uri="{BB962C8B-B14F-4D97-AF65-F5344CB8AC3E}">
        <p14:creationId xmlns:p14="http://schemas.microsoft.com/office/powerpoint/2010/main" val="330215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sz="3200" b="1" dirty="0">
                <a:solidFill>
                  <a:srgbClr val="DC4405"/>
                </a:solidFill>
                <a:latin typeface="Georgia" panose="02040502050405020303" pitchFamily="18" charset="0"/>
              </a:rPr>
              <a:t>RFP</a:t>
            </a:r>
          </a:p>
          <a:p>
            <a:pPr marL="0" indent="0">
              <a:buNone/>
            </a:pPr>
            <a:endParaRPr lang="en-US" sz="3200" b="1" dirty="0">
              <a:solidFill>
                <a:srgbClr val="DC4405"/>
              </a:solidFill>
              <a:latin typeface="Georgia" panose="02040502050405020303" pitchFamily="18" charset="0"/>
            </a:endParaRPr>
          </a:p>
          <a:p>
            <a:pPr marL="0" indent="0">
              <a:lnSpc>
                <a:spcPct val="120000"/>
              </a:lnSpc>
              <a:spcBef>
                <a:spcPts val="0"/>
              </a:spcBef>
              <a:buNone/>
            </a:pPr>
            <a:r>
              <a:rPr lang="en-US" dirty="0"/>
              <a:t>Sally Foundation is seeking proposals for research into the feeding habits of endangered nocturnal butterflies. The foundation hopes to support work that </a:t>
            </a:r>
            <a:r>
              <a:rPr lang="en-US" i="1" dirty="0"/>
              <a:t>sheds light on</a:t>
            </a:r>
            <a:r>
              <a:rPr lang="en-US" dirty="0"/>
              <a:t> the food supply needs of the butterflies to better inform protected habitat regulations.</a:t>
            </a:r>
          </a:p>
        </p:txBody>
      </p:sp>
      <p:sp>
        <p:nvSpPr>
          <p:cNvPr id="4" name="Content Placeholder 3"/>
          <p:cNvSpPr>
            <a:spLocks noGrp="1"/>
          </p:cNvSpPr>
          <p:nvPr>
            <p:ph sz="half" idx="2"/>
          </p:nvPr>
        </p:nvSpPr>
        <p:spPr/>
        <p:txBody>
          <a:bodyPr>
            <a:normAutofit fontScale="85000" lnSpcReduction="20000"/>
          </a:bodyPr>
          <a:lstStyle/>
          <a:p>
            <a:pPr marL="0" indent="0">
              <a:buNone/>
            </a:pPr>
            <a:r>
              <a:rPr lang="en-US" sz="3200" b="1" dirty="0">
                <a:solidFill>
                  <a:srgbClr val="DC4405"/>
                </a:solidFill>
                <a:latin typeface="Georgia" panose="02040502050405020303" pitchFamily="18" charset="0"/>
              </a:rPr>
              <a:t>Need Statement</a:t>
            </a:r>
          </a:p>
          <a:p>
            <a:pPr marL="0" indent="0">
              <a:buNone/>
            </a:pPr>
            <a:endParaRPr lang="en-US" sz="3200" b="1" dirty="0">
              <a:solidFill>
                <a:srgbClr val="DC4405"/>
              </a:solidFill>
              <a:latin typeface="Georgia" panose="02040502050405020303" pitchFamily="18" charset="0"/>
            </a:endParaRPr>
          </a:p>
          <a:p>
            <a:pPr marL="0" indent="0">
              <a:lnSpc>
                <a:spcPct val="120000"/>
              </a:lnSpc>
              <a:spcBef>
                <a:spcPts val="0"/>
              </a:spcBef>
              <a:buNone/>
            </a:pPr>
            <a:r>
              <a:rPr lang="en-US" dirty="0"/>
              <a:t>The ground beetle is one of the more beautiful nocturnal beetles in the world. In order to conduct research on the beetle species, the research team requires funding to conduct its work. Reproducing peer work by Carey and Lowe (NSF, 2017), the team will travel to beetle habitats to observe and document their activity.</a:t>
            </a:r>
          </a:p>
        </p:txBody>
      </p:sp>
      <p:sp>
        <p:nvSpPr>
          <p:cNvPr id="5" name="Footer Placeholder 4"/>
          <p:cNvSpPr>
            <a:spLocks noGrp="1"/>
          </p:cNvSpPr>
          <p:nvPr>
            <p:ph type="ftr" sz="quarter" idx="11"/>
          </p:nvPr>
        </p:nvSpPr>
        <p:spPr/>
        <p:txBody>
          <a:bodyPr/>
          <a:lstStyle/>
          <a:p>
            <a:r>
              <a:rPr lang="en-US" dirty="0"/>
              <a:t>OSU FOUNDATION</a:t>
            </a:r>
          </a:p>
        </p:txBody>
      </p:sp>
      <p:sp>
        <p:nvSpPr>
          <p:cNvPr id="6" name="Slide Number Placeholder 5"/>
          <p:cNvSpPr>
            <a:spLocks noGrp="1"/>
          </p:cNvSpPr>
          <p:nvPr>
            <p:ph type="sldNum" sz="quarter" idx="12"/>
          </p:nvPr>
        </p:nvSpPr>
        <p:spPr/>
        <p:txBody>
          <a:bodyPr/>
          <a:lstStyle/>
          <a:p>
            <a:fld id="{AAB6004F-53F9-E74D-AC89-56EA63355CB3}" type="slidenum">
              <a:rPr lang="en-US" smtClean="0"/>
              <a:pPr/>
              <a:t>17</a:t>
            </a:fld>
            <a:endParaRPr lang="en-US" dirty="0"/>
          </a:p>
        </p:txBody>
      </p:sp>
    </p:spTree>
    <p:extLst>
      <p:ext uri="{BB962C8B-B14F-4D97-AF65-F5344CB8AC3E}">
        <p14:creationId xmlns:p14="http://schemas.microsoft.com/office/powerpoint/2010/main" val="302726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 what not to do</a:t>
            </a:r>
          </a:p>
        </p:txBody>
      </p:sp>
      <p:sp>
        <p:nvSpPr>
          <p:cNvPr id="3" name="Content Placeholder 2"/>
          <p:cNvSpPr>
            <a:spLocks noGrp="1"/>
          </p:cNvSpPr>
          <p:nvPr>
            <p:ph sz="half" idx="1"/>
          </p:nvPr>
        </p:nvSpPr>
        <p:spPr/>
        <p:txBody>
          <a:bodyPr>
            <a:normAutofit fontScale="85000" lnSpcReduction="20000"/>
          </a:bodyPr>
          <a:lstStyle/>
          <a:p>
            <a:endParaRPr lang="en-US" dirty="0"/>
          </a:p>
          <a:p>
            <a:endParaRPr lang="en-US" dirty="0"/>
          </a:p>
          <a:p>
            <a:endParaRPr lang="en-US" dirty="0"/>
          </a:p>
          <a:p>
            <a:r>
              <a:rPr lang="en-US" dirty="0"/>
              <a:t>The need doesn’t </a:t>
            </a:r>
            <a:r>
              <a:rPr lang="en-US" dirty="0">
                <a:solidFill>
                  <a:srgbClr val="7030A0"/>
                </a:solidFill>
              </a:rPr>
              <a:t>match the funder’s stated priority</a:t>
            </a:r>
            <a:r>
              <a:rPr lang="en-US" dirty="0"/>
              <a:t>.</a:t>
            </a:r>
          </a:p>
          <a:p>
            <a:pPr marL="0" indent="0">
              <a:buNone/>
            </a:pPr>
            <a:endParaRPr lang="en-US" dirty="0"/>
          </a:p>
          <a:p>
            <a:r>
              <a:rPr lang="en-US" dirty="0"/>
              <a:t>The need is </a:t>
            </a:r>
            <a:r>
              <a:rPr lang="en-US" dirty="0">
                <a:solidFill>
                  <a:schemeClr val="tx1"/>
                </a:solidFill>
              </a:rPr>
              <a:t>not </a:t>
            </a:r>
            <a:r>
              <a:rPr lang="en-US" i="1" dirty="0">
                <a:solidFill>
                  <a:schemeClr val="tx1"/>
                </a:solidFill>
              </a:rPr>
              <a:t>your</a:t>
            </a:r>
            <a:r>
              <a:rPr lang="en-US" dirty="0">
                <a:solidFill>
                  <a:schemeClr val="tx1"/>
                </a:solidFill>
              </a:rPr>
              <a:t> need </a:t>
            </a:r>
            <a:r>
              <a:rPr lang="en-US" dirty="0"/>
              <a:t>for funding, it is a community or societal need.</a:t>
            </a:r>
          </a:p>
          <a:p>
            <a:endParaRPr lang="en-US" dirty="0"/>
          </a:p>
          <a:p>
            <a:r>
              <a:rPr lang="en-US" dirty="0"/>
              <a:t>The need is </a:t>
            </a:r>
            <a:r>
              <a:rPr lang="en-US" dirty="0">
                <a:solidFill>
                  <a:schemeClr val="accent5"/>
                </a:solidFill>
              </a:rPr>
              <a:t>well defined</a:t>
            </a:r>
            <a:r>
              <a:rPr lang="en-US" dirty="0"/>
              <a:t>, and is </a:t>
            </a:r>
            <a:r>
              <a:rPr lang="en-US" dirty="0">
                <a:solidFill>
                  <a:schemeClr val="accent6">
                    <a:lumMod val="75000"/>
                  </a:schemeClr>
                </a:solidFill>
              </a:rPr>
              <a:t>distinguished from the work of others</a:t>
            </a:r>
            <a:r>
              <a:rPr lang="en-US" dirty="0"/>
              <a:t>.</a:t>
            </a:r>
          </a:p>
        </p:txBody>
      </p:sp>
      <p:sp>
        <p:nvSpPr>
          <p:cNvPr id="7" name="Content Placeholder 3"/>
          <p:cNvSpPr>
            <a:spLocks noGrp="1"/>
          </p:cNvSpPr>
          <p:nvPr>
            <p:ph sz="half" idx="2"/>
          </p:nvPr>
        </p:nvSpPr>
        <p:spPr/>
        <p:txBody>
          <a:bodyPr>
            <a:normAutofit fontScale="85000" lnSpcReduction="20000"/>
          </a:bodyPr>
          <a:lstStyle/>
          <a:p>
            <a:pPr marL="0" indent="0">
              <a:buNone/>
            </a:pPr>
            <a:r>
              <a:rPr lang="en-US" sz="3200" b="1" dirty="0">
                <a:solidFill>
                  <a:srgbClr val="DC4405"/>
                </a:solidFill>
                <a:latin typeface="Georgia" panose="02040502050405020303" pitchFamily="18" charset="0"/>
              </a:rPr>
              <a:t>Need Statement</a:t>
            </a:r>
          </a:p>
          <a:p>
            <a:pPr marL="0" indent="0">
              <a:lnSpc>
                <a:spcPct val="120000"/>
              </a:lnSpc>
              <a:spcBef>
                <a:spcPts val="0"/>
              </a:spcBef>
              <a:buNone/>
            </a:pPr>
            <a:endParaRPr lang="en-US" dirty="0"/>
          </a:p>
          <a:p>
            <a:pPr marL="0" indent="0">
              <a:lnSpc>
                <a:spcPct val="120000"/>
              </a:lnSpc>
              <a:spcBef>
                <a:spcPts val="0"/>
              </a:spcBef>
              <a:buNone/>
            </a:pPr>
            <a:r>
              <a:rPr lang="en-US" dirty="0"/>
              <a:t>The </a:t>
            </a:r>
            <a:r>
              <a:rPr lang="en-US" dirty="0">
                <a:solidFill>
                  <a:srgbClr val="7030A0"/>
                </a:solidFill>
              </a:rPr>
              <a:t>ground beetle </a:t>
            </a:r>
            <a:r>
              <a:rPr lang="en-US" dirty="0"/>
              <a:t>is one of the more beautiful nocturnal beetles in the world. In order to conduct research on the beetle species, </a:t>
            </a:r>
            <a:r>
              <a:rPr lang="en-US" dirty="0">
                <a:solidFill>
                  <a:schemeClr val="tx1"/>
                </a:solidFill>
              </a:rPr>
              <a:t>the research team requires funding to conduct its work</a:t>
            </a:r>
            <a:r>
              <a:rPr lang="en-US" dirty="0"/>
              <a:t>. </a:t>
            </a:r>
            <a:r>
              <a:rPr lang="en-US" dirty="0">
                <a:solidFill>
                  <a:schemeClr val="accent6">
                    <a:lumMod val="75000"/>
                  </a:schemeClr>
                </a:solidFill>
              </a:rPr>
              <a:t>Reproducing peer work by Carey and Lowe (NSF, 2017), </a:t>
            </a:r>
            <a:r>
              <a:rPr lang="en-US" dirty="0"/>
              <a:t>the team will travel to beetle habitats </a:t>
            </a:r>
            <a:r>
              <a:rPr lang="en-US" dirty="0">
                <a:solidFill>
                  <a:schemeClr val="accent5"/>
                </a:solidFill>
              </a:rPr>
              <a:t>to observe and document activity</a:t>
            </a:r>
            <a:r>
              <a:rPr lang="en-US" dirty="0">
                <a:solidFill>
                  <a:schemeClr val="accent6">
                    <a:lumMod val="75000"/>
                  </a:schemeClr>
                </a:solidFill>
              </a:rPr>
              <a:t>.</a:t>
            </a:r>
          </a:p>
        </p:txBody>
      </p:sp>
      <p:sp>
        <p:nvSpPr>
          <p:cNvPr id="5" name="Footer Placeholder 4"/>
          <p:cNvSpPr>
            <a:spLocks noGrp="1"/>
          </p:cNvSpPr>
          <p:nvPr>
            <p:ph type="ftr" sz="quarter" idx="11"/>
          </p:nvPr>
        </p:nvSpPr>
        <p:spPr/>
        <p:txBody>
          <a:bodyPr/>
          <a:lstStyle/>
          <a:p>
            <a:r>
              <a:rPr lang="en-US" dirty="0"/>
              <a:t>OSU FOUNDATION</a:t>
            </a:r>
          </a:p>
        </p:txBody>
      </p:sp>
      <p:sp>
        <p:nvSpPr>
          <p:cNvPr id="6" name="Slide Number Placeholder 5"/>
          <p:cNvSpPr>
            <a:spLocks noGrp="1"/>
          </p:cNvSpPr>
          <p:nvPr>
            <p:ph type="sldNum" sz="quarter" idx="12"/>
          </p:nvPr>
        </p:nvSpPr>
        <p:spPr/>
        <p:txBody>
          <a:bodyPr/>
          <a:lstStyle/>
          <a:p>
            <a:fld id="{AAB6004F-53F9-E74D-AC89-56EA63355CB3}" type="slidenum">
              <a:rPr lang="en-US" smtClean="0"/>
              <a:pPr/>
              <a:t>18</a:t>
            </a:fld>
            <a:endParaRPr lang="en-US" dirty="0"/>
          </a:p>
        </p:txBody>
      </p:sp>
    </p:spTree>
    <p:extLst>
      <p:ext uri="{BB962C8B-B14F-4D97-AF65-F5344CB8AC3E}">
        <p14:creationId xmlns:p14="http://schemas.microsoft.com/office/powerpoint/2010/main" val="388661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4" name="Content Placeholder 3"/>
          <p:cNvSpPr>
            <a:spLocks noGrp="1"/>
          </p:cNvSpPr>
          <p:nvPr>
            <p:ph sz="half" idx="2"/>
          </p:nvPr>
        </p:nvSpPr>
        <p:spPr>
          <a:xfrm>
            <a:off x="838200" y="1825625"/>
            <a:ext cx="10515600" cy="4351338"/>
          </a:xfrm>
        </p:spPr>
        <p:txBody>
          <a:bodyPr>
            <a:normAutofit fontScale="77500" lnSpcReduction="20000"/>
          </a:bodyPr>
          <a:lstStyle/>
          <a:p>
            <a:pPr marL="0" indent="0">
              <a:buNone/>
            </a:pPr>
            <a:r>
              <a:rPr lang="en-US" sz="3600" b="1" dirty="0">
                <a:solidFill>
                  <a:srgbClr val="DC4405"/>
                </a:solidFill>
                <a:latin typeface="Georgia" panose="02040502050405020303" pitchFamily="18" charset="0"/>
              </a:rPr>
              <a:t>Need Statement</a:t>
            </a:r>
          </a:p>
          <a:p>
            <a:pPr marL="0" indent="0">
              <a:lnSpc>
                <a:spcPct val="100000"/>
              </a:lnSpc>
              <a:spcBef>
                <a:spcPts val="0"/>
              </a:spcBef>
              <a:buNone/>
            </a:pPr>
            <a:endParaRPr lang="en-US" dirty="0"/>
          </a:p>
          <a:p>
            <a:pPr marL="0" indent="0">
              <a:lnSpc>
                <a:spcPct val="120000"/>
              </a:lnSpc>
              <a:spcBef>
                <a:spcPts val="0"/>
              </a:spcBef>
              <a:buNone/>
            </a:pPr>
            <a:r>
              <a:rPr lang="en-US" sz="3100" dirty="0"/>
              <a:t>The population of the nocturnal butterfly, </a:t>
            </a:r>
            <a:r>
              <a:rPr lang="en-US" sz="3100" i="1" dirty="0"/>
              <a:t>noctis volantim, </a:t>
            </a:r>
            <a:r>
              <a:rPr lang="en-US" sz="3100" dirty="0"/>
              <a:t>has been steadily declining with the loss of habitat, reaching an 8-year low in 2017 [</a:t>
            </a:r>
            <a:r>
              <a:rPr lang="en-US" sz="3100" i="1" dirty="0"/>
              <a:t>expert source</a:t>
            </a:r>
            <a:r>
              <a:rPr lang="en-US" sz="3100" dirty="0"/>
              <a:t>]. Alarmingly, population declines were found to occur within sanctuary areas at nearly the rate of populations outside protected habitats. Without significant intervention, this endangered species will likely be extinct in ten years. The proposed research will investigate the factors associated with butterfly mortality within sanctuary areas in the Pacific Northwest, including access to food supply and predation. Results of this empirical study will be shared with policy makers slated to make changes to protected butterfly habitat regulations in August 2020.</a:t>
            </a:r>
            <a:endParaRPr lang="en-US" sz="3100" i="1" dirty="0"/>
          </a:p>
        </p:txBody>
      </p:sp>
      <p:sp>
        <p:nvSpPr>
          <p:cNvPr id="5" name="Footer Placeholder 4"/>
          <p:cNvSpPr>
            <a:spLocks noGrp="1"/>
          </p:cNvSpPr>
          <p:nvPr>
            <p:ph type="ftr" sz="quarter" idx="11"/>
          </p:nvPr>
        </p:nvSpPr>
        <p:spPr/>
        <p:txBody>
          <a:bodyPr/>
          <a:lstStyle/>
          <a:p>
            <a:r>
              <a:rPr lang="en-US" dirty="0"/>
              <a:t>OSU FOUNDATION</a:t>
            </a:r>
          </a:p>
        </p:txBody>
      </p:sp>
      <p:sp>
        <p:nvSpPr>
          <p:cNvPr id="6" name="Slide Number Placeholder 5"/>
          <p:cNvSpPr>
            <a:spLocks noGrp="1"/>
          </p:cNvSpPr>
          <p:nvPr>
            <p:ph type="sldNum" sz="quarter" idx="12"/>
          </p:nvPr>
        </p:nvSpPr>
        <p:spPr/>
        <p:txBody>
          <a:bodyPr/>
          <a:lstStyle/>
          <a:p>
            <a:fld id="{AAB6004F-53F9-E74D-AC89-56EA63355CB3}" type="slidenum">
              <a:rPr lang="en-US" smtClean="0"/>
              <a:pPr/>
              <a:t>19</a:t>
            </a:fld>
            <a:endParaRPr lang="en-US" dirty="0"/>
          </a:p>
        </p:txBody>
      </p:sp>
    </p:spTree>
    <p:extLst>
      <p:ext uri="{BB962C8B-B14F-4D97-AF65-F5344CB8AC3E}">
        <p14:creationId xmlns:p14="http://schemas.microsoft.com/office/powerpoint/2010/main" val="398877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B16A-7BDC-6C33-C877-51E7A2EC5313}"/>
              </a:ext>
            </a:extLst>
          </p:cNvPr>
          <p:cNvSpPr>
            <a:spLocks noGrp="1"/>
          </p:cNvSpPr>
          <p:nvPr>
            <p:ph type="title"/>
          </p:nvPr>
        </p:nvSpPr>
        <p:spPr/>
        <p:txBody>
          <a:bodyPr>
            <a:normAutofit/>
          </a:bodyPr>
          <a:lstStyle/>
          <a:p>
            <a:r>
              <a:rPr lang="en-US" sz="8000" dirty="0">
                <a:solidFill>
                  <a:srgbClr val="00859B"/>
                </a:solidFill>
                <a:latin typeface="Stratum2 Bold"/>
              </a:rPr>
              <a:t>Topics</a:t>
            </a:r>
          </a:p>
        </p:txBody>
      </p:sp>
      <p:sp>
        <p:nvSpPr>
          <p:cNvPr id="3" name="Content Placeholder 2">
            <a:extLst>
              <a:ext uri="{FF2B5EF4-FFF2-40B4-BE49-F238E27FC236}">
                <a16:creationId xmlns:a16="http://schemas.microsoft.com/office/drawing/2014/main" id="{9C73F516-331D-26C5-53D0-FDEDFA43F928}"/>
              </a:ext>
            </a:extLst>
          </p:cNvPr>
          <p:cNvSpPr>
            <a:spLocks noGrp="1"/>
          </p:cNvSpPr>
          <p:nvPr>
            <p:ph idx="1"/>
          </p:nvPr>
        </p:nvSpPr>
        <p:spPr/>
        <p:txBody>
          <a:bodyPr/>
          <a:lstStyle/>
          <a:p>
            <a:pPr marL="514350" indent="-514350">
              <a:buFont typeface="+mj-lt"/>
              <a:buAutoNum type="arabicPeriod"/>
            </a:pPr>
            <a:r>
              <a:rPr lang="en-US" dirty="0"/>
              <a:t>OSU Foundation’s Foundation Relations Team brief overview – who we are, what we do</a:t>
            </a:r>
          </a:p>
          <a:p>
            <a:pPr marL="514350" indent="-514350">
              <a:buFont typeface="+mj-lt"/>
              <a:buAutoNum type="arabicPeriod"/>
            </a:pPr>
            <a:r>
              <a:rPr lang="en-US" dirty="0"/>
              <a:t>Prospect Research -- Tools for finding funding opportunities</a:t>
            </a:r>
          </a:p>
          <a:p>
            <a:pPr marL="514350" indent="-514350">
              <a:buFont typeface="+mj-lt"/>
              <a:buAutoNum type="arabicPeriod"/>
            </a:pPr>
            <a:r>
              <a:rPr lang="en-US" dirty="0"/>
              <a:t>Components of a private foundation grant proposal</a:t>
            </a:r>
          </a:p>
          <a:p>
            <a:pPr marL="514350" indent="-514350">
              <a:buFont typeface="+mj-lt"/>
              <a:buAutoNum type="arabicPeriod"/>
            </a:pPr>
            <a:r>
              <a:rPr lang="en-US" dirty="0"/>
              <a:t>Q&amp;A</a:t>
            </a:r>
          </a:p>
        </p:txBody>
      </p:sp>
      <p:sp>
        <p:nvSpPr>
          <p:cNvPr id="5" name="Footer Placeholder 4">
            <a:extLst>
              <a:ext uri="{FF2B5EF4-FFF2-40B4-BE49-F238E27FC236}">
                <a16:creationId xmlns:a16="http://schemas.microsoft.com/office/drawing/2014/main" id="{C4A3FCE9-6180-39CE-5D29-73581C49FA61}"/>
              </a:ext>
            </a:extLst>
          </p:cNvPr>
          <p:cNvSpPr>
            <a:spLocks noGrp="1"/>
          </p:cNvSpPr>
          <p:nvPr>
            <p:ph type="ftr" sz="quarter" idx="11"/>
          </p:nvPr>
        </p:nvSpPr>
        <p:spPr/>
        <p:txBody>
          <a:bodyPr/>
          <a:lstStyle/>
          <a:p>
            <a:r>
              <a:rPr lang="en-US" dirty="0"/>
              <a:t>OREGON STATE UNIVERSITY</a:t>
            </a:r>
          </a:p>
        </p:txBody>
      </p:sp>
      <p:sp>
        <p:nvSpPr>
          <p:cNvPr id="6" name="Slide Number Placeholder 5">
            <a:extLst>
              <a:ext uri="{FF2B5EF4-FFF2-40B4-BE49-F238E27FC236}">
                <a16:creationId xmlns:a16="http://schemas.microsoft.com/office/drawing/2014/main" id="{8E156E06-868E-6290-77B9-166CC783DE1D}"/>
              </a:ext>
            </a:extLst>
          </p:cNvPr>
          <p:cNvSpPr>
            <a:spLocks noGrp="1"/>
          </p:cNvSpPr>
          <p:nvPr>
            <p:ph type="sldNum" sz="quarter" idx="12"/>
          </p:nvPr>
        </p:nvSpPr>
        <p:spPr/>
        <p:txBody>
          <a:bodyPr/>
          <a:lstStyle/>
          <a:p>
            <a:fld id="{AAB6004F-53F9-E74D-AC89-56EA63355CB3}" type="slidenum">
              <a:rPr lang="en-US" smtClean="0"/>
              <a:pPr/>
              <a:t>2</a:t>
            </a:fld>
            <a:endParaRPr lang="en-US" dirty="0"/>
          </a:p>
        </p:txBody>
      </p:sp>
    </p:spTree>
    <p:extLst>
      <p:ext uri="{BB962C8B-B14F-4D97-AF65-F5344CB8AC3E}">
        <p14:creationId xmlns:p14="http://schemas.microsoft.com/office/powerpoint/2010/main" val="1575063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0831-DD79-F1EB-D2E0-B5965AB9CC3A}"/>
              </a:ext>
            </a:extLst>
          </p:cNvPr>
          <p:cNvSpPr>
            <a:spLocks noGrp="1"/>
          </p:cNvSpPr>
          <p:nvPr>
            <p:ph type="title"/>
          </p:nvPr>
        </p:nvSpPr>
        <p:spPr/>
        <p:txBody>
          <a:bodyPr>
            <a:normAutofit/>
          </a:bodyPr>
          <a:lstStyle/>
          <a:p>
            <a:r>
              <a:rPr lang="en-US" sz="3600" b="1" dirty="0"/>
              <a:t>The basic elements of a well-written Need Statement: </a:t>
            </a:r>
          </a:p>
        </p:txBody>
      </p:sp>
      <p:sp>
        <p:nvSpPr>
          <p:cNvPr id="3" name="Content Placeholder 2">
            <a:extLst>
              <a:ext uri="{FF2B5EF4-FFF2-40B4-BE49-F238E27FC236}">
                <a16:creationId xmlns:a16="http://schemas.microsoft.com/office/drawing/2014/main" id="{67C710D0-ACD6-779A-E7CB-8D852BABD79F}"/>
              </a:ext>
            </a:extLst>
          </p:cNvPr>
          <p:cNvSpPr>
            <a:spLocks noGrp="1"/>
          </p:cNvSpPr>
          <p:nvPr>
            <p:ph idx="1"/>
          </p:nvPr>
        </p:nvSpPr>
        <p:spPr/>
        <p:txBody>
          <a:bodyPr>
            <a:normAutofit lnSpcReduction="10000"/>
          </a:bodyPr>
          <a:lstStyle/>
          <a:p>
            <a:pPr marL="171450" indent="-171450">
              <a:buFont typeface="Arial" panose="020B0604020202020204" pitchFamily="34" charset="0"/>
              <a:buChar char="•"/>
            </a:pPr>
            <a:r>
              <a:rPr lang="en-US" b="1" dirty="0"/>
              <a:t>General description of the situation </a:t>
            </a:r>
          </a:p>
          <a:p>
            <a:pPr marL="628650" lvl="1" indent="-171450">
              <a:buFont typeface="Arial" panose="020B0604020202020204" pitchFamily="34" charset="0"/>
              <a:buChar char="•"/>
            </a:pPr>
            <a:r>
              <a:rPr lang="en-US" dirty="0"/>
              <a:t>Clearly and concisely define the need. Keep it simple, </a:t>
            </a:r>
            <a:r>
              <a:rPr lang="en-US" b="1" dirty="0">
                <a:solidFill>
                  <a:schemeClr val="tx1"/>
                </a:solidFill>
              </a:rPr>
              <a:t>avoid jargon </a:t>
            </a:r>
            <a:r>
              <a:rPr lang="en-US" dirty="0"/>
              <a:t>and make it easy to read. </a:t>
            </a:r>
          </a:p>
          <a:p>
            <a:pPr marL="628650" lvl="1" indent="-171450">
              <a:buFont typeface="Arial" panose="020B0604020202020204" pitchFamily="34" charset="0"/>
              <a:buChar char="•"/>
            </a:pPr>
            <a:r>
              <a:rPr lang="en-US" dirty="0"/>
              <a:t>Document the need. It should be well </a:t>
            </a:r>
            <a:r>
              <a:rPr lang="en-US" b="1" dirty="0">
                <a:solidFill>
                  <a:schemeClr val="tx1"/>
                </a:solidFill>
              </a:rPr>
              <a:t>supported with evidence </a:t>
            </a:r>
            <a:r>
              <a:rPr lang="en-US" dirty="0"/>
              <a:t>such as statistical facts, data, documented research and expert views. </a:t>
            </a:r>
          </a:p>
          <a:p>
            <a:pPr marL="171450" indent="-171450">
              <a:buFont typeface="Arial" panose="020B0604020202020204" pitchFamily="34" charset="0"/>
              <a:buChar char="•"/>
            </a:pPr>
            <a:r>
              <a:rPr lang="en-US" b="1" dirty="0"/>
              <a:t>Target population to be served</a:t>
            </a:r>
          </a:p>
          <a:p>
            <a:pPr marL="628650" lvl="1" indent="-171450">
              <a:buFont typeface="Arial" panose="020B0604020202020204" pitchFamily="34" charset="0"/>
              <a:buChar char="•"/>
            </a:pPr>
            <a:r>
              <a:rPr lang="en-US" dirty="0"/>
              <a:t>It should </a:t>
            </a:r>
            <a:r>
              <a:rPr lang="en-US" b="1" dirty="0">
                <a:solidFill>
                  <a:schemeClr val="tx1"/>
                </a:solidFill>
              </a:rPr>
              <a:t>focus on the people to be served</a:t>
            </a:r>
            <a:r>
              <a:rPr lang="en-US" dirty="0"/>
              <a:t>, rather than the applicant or applicant organization’s needs. </a:t>
            </a:r>
          </a:p>
          <a:p>
            <a:pPr marL="171450" indent="-171450">
              <a:buFont typeface="Arial" panose="020B0604020202020204" pitchFamily="34" charset="0"/>
              <a:buChar char="•"/>
            </a:pPr>
            <a:r>
              <a:rPr lang="en-US" b="1" dirty="0"/>
              <a:t>Project impact </a:t>
            </a:r>
          </a:p>
          <a:p>
            <a:pPr marL="628650" lvl="1" indent="-171450">
              <a:buFont typeface="Arial" panose="020B0604020202020204" pitchFamily="34" charset="0"/>
              <a:buChar char="•"/>
            </a:pPr>
            <a:r>
              <a:rPr lang="en-US" dirty="0"/>
              <a:t>What change will occur as a result of the proposed project? </a:t>
            </a:r>
          </a:p>
          <a:p>
            <a:pPr marL="628650" lvl="1" indent="-171450">
              <a:buFont typeface="Arial" panose="020B0604020202020204" pitchFamily="34" charset="0"/>
              <a:buChar char="•"/>
            </a:pPr>
            <a:r>
              <a:rPr lang="en-US" b="1" dirty="0">
                <a:solidFill>
                  <a:schemeClr val="tx1"/>
                </a:solidFill>
              </a:rPr>
              <a:t>How will the people served be impacted</a:t>
            </a:r>
            <a:r>
              <a:rPr lang="en-US" dirty="0"/>
              <a:t>? </a:t>
            </a:r>
          </a:p>
        </p:txBody>
      </p:sp>
      <p:sp>
        <p:nvSpPr>
          <p:cNvPr id="4" name="Footer Placeholder 3">
            <a:extLst>
              <a:ext uri="{FF2B5EF4-FFF2-40B4-BE49-F238E27FC236}">
                <a16:creationId xmlns:a16="http://schemas.microsoft.com/office/drawing/2014/main" id="{257D2578-6119-4BE7-41EC-5FD71B988D48}"/>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335BC2B2-818D-DD97-45BC-63B5F9504ED2}"/>
              </a:ext>
            </a:extLst>
          </p:cNvPr>
          <p:cNvSpPr>
            <a:spLocks noGrp="1"/>
          </p:cNvSpPr>
          <p:nvPr>
            <p:ph type="sldNum" sz="quarter" idx="12"/>
          </p:nvPr>
        </p:nvSpPr>
        <p:spPr/>
        <p:txBody>
          <a:bodyPr/>
          <a:lstStyle/>
          <a:p>
            <a:fld id="{AAB6004F-53F9-E74D-AC89-56EA63355CB3}" type="slidenum">
              <a:rPr lang="en-US" smtClean="0"/>
              <a:pPr/>
              <a:t>20</a:t>
            </a:fld>
            <a:endParaRPr lang="en-US" dirty="0"/>
          </a:p>
        </p:txBody>
      </p:sp>
    </p:spTree>
    <p:extLst>
      <p:ext uri="{BB962C8B-B14F-4D97-AF65-F5344CB8AC3E}">
        <p14:creationId xmlns:p14="http://schemas.microsoft.com/office/powerpoint/2010/main" val="143450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42C7-2D07-3AB5-F010-A7F1A098578C}"/>
              </a:ext>
            </a:extLst>
          </p:cNvPr>
          <p:cNvSpPr>
            <a:spLocks noGrp="1"/>
          </p:cNvSpPr>
          <p:nvPr>
            <p:ph type="title"/>
          </p:nvPr>
        </p:nvSpPr>
        <p:spPr/>
        <p:txBody>
          <a:bodyPr/>
          <a:lstStyle/>
          <a:p>
            <a:r>
              <a:rPr lang="en-US" b="1" u="sng" dirty="0">
                <a:solidFill>
                  <a:schemeClr val="tx1"/>
                </a:solidFill>
                <a:latin typeface="+mn-lt"/>
                <a:ea typeface="+mn-ea"/>
                <a:cs typeface="+mn-cs"/>
              </a:rPr>
              <a:t>Why is the Need Statement Important? </a:t>
            </a:r>
            <a:endParaRPr lang="en-US" dirty="0"/>
          </a:p>
        </p:txBody>
      </p:sp>
      <p:sp>
        <p:nvSpPr>
          <p:cNvPr id="3" name="Content Placeholder 2">
            <a:extLst>
              <a:ext uri="{FF2B5EF4-FFF2-40B4-BE49-F238E27FC236}">
                <a16:creationId xmlns:a16="http://schemas.microsoft.com/office/drawing/2014/main" id="{6958AAB5-1F7F-3ABB-9E1E-8BA64191CBB4}"/>
              </a:ext>
            </a:extLst>
          </p:cNvPr>
          <p:cNvSpPr>
            <a:spLocks noGrp="1"/>
          </p:cNvSpPr>
          <p:nvPr>
            <p:ph idx="1"/>
          </p:nvPr>
        </p:nvSpPr>
        <p:spPr/>
        <p:txBody>
          <a:bodyPr/>
          <a:lstStyle/>
          <a:p>
            <a:r>
              <a:rPr lang="en-US" sz="3200" dirty="0"/>
              <a:t>A need statement answers the question: “</a:t>
            </a:r>
            <a:r>
              <a:rPr lang="en-US" sz="3200" b="1" dirty="0">
                <a:solidFill>
                  <a:schemeClr val="tx1"/>
                </a:solidFill>
              </a:rPr>
              <a:t>Why care?” </a:t>
            </a:r>
            <a:r>
              <a:rPr lang="en-US" sz="3200" dirty="0"/>
              <a:t>It demonstrates there is a problem that is </a:t>
            </a:r>
            <a:r>
              <a:rPr lang="en-US" sz="3200" b="1" dirty="0">
                <a:solidFill>
                  <a:schemeClr val="tx1"/>
                </a:solidFill>
              </a:rPr>
              <a:t>important, significant, and urgent.</a:t>
            </a:r>
            <a:r>
              <a:rPr lang="en-US" sz="3200" dirty="0">
                <a:solidFill>
                  <a:schemeClr val="tx1"/>
                </a:solidFill>
              </a:rPr>
              <a:t> </a:t>
            </a:r>
          </a:p>
          <a:p>
            <a:r>
              <a:rPr lang="en-US" sz="3200" dirty="0"/>
              <a:t>A needs statement must relate to your organization’s mission </a:t>
            </a:r>
            <a:r>
              <a:rPr lang="en-US" sz="3200" b="1" i="1" dirty="0">
                <a:solidFill>
                  <a:schemeClr val="tx1"/>
                </a:solidFill>
              </a:rPr>
              <a:t>and</a:t>
            </a:r>
            <a:r>
              <a:rPr lang="en-US" sz="3200" dirty="0"/>
              <a:t> to the funder’s priorities. </a:t>
            </a:r>
          </a:p>
          <a:p>
            <a:r>
              <a:rPr lang="en-US" sz="3200" dirty="0"/>
              <a:t>The need statement is an opportunity to demonstrate your understanding of the issue and your ability to address the need. </a:t>
            </a:r>
          </a:p>
          <a:p>
            <a:endParaRPr lang="en-US" dirty="0"/>
          </a:p>
        </p:txBody>
      </p:sp>
      <p:sp>
        <p:nvSpPr>
          <p:cNvPr id="4" name="Footer Placeholder 3">
            <a:extLst>
              <a:ext uri="{FF2B5EF4-FFF2-40B4-BE49-F238E27FC236}">
                <a16:creationId xmlns:a16="http://schemas.microsoft.com/office/drawing/2014/main" id="{A64ED19E-83DE-963E-81A9-807E87C4755C}"/>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ACD93267-7620-15A8-0157-77AAC3CDA27C}"/>
              </a:ext>
            </a:extLst>
          </p:cNvPr>
          <p:cNvSpPr>
            <a:spLocks noGrp="1"/>
          </p:cNvSpPr>
          <p:nvPr>
            <p:ph type="sldNum" sz="quarter" idx="12"/>
          </p:nvPr>
        </p:nvSpPr>
        <p:spPr/>
        <p:txBody>
          <a:bodyPr/>
          <a:lstStyle/>
          <a:p>
            <a:fld id="{AAB6004F-53F9-E74D-AC89-56EA63355CB3}" type="slidenum">
              <a:rPr lang="en-US" smtClean="0"/>
              <a:pPr/>
              <a:t>21</a:t>
            </a:fld>
            <a:endParaRPr lang="en-US" dirty="0"/>
          </a:p>
        </p:txBody>
      </p:sp>
    </p:spTree>
    <p:extLst>
      <p:ext uri="{BB962C8B-B14F-4D97-AF65-F5344CB8AC3E}">
        <p14:creationId xmlns:p14="http://schemas.microsoft.com/office/powerpoint/2010/main" val="241557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4BB1-6839-CFCE-C140-8E9E64E2ADA0}"/>
              </a:ext>
            </a:extLst>
          </p:cNvPr>
          <p:cNvSpPr>
            <a:spLocks noGrp="1"/>
          </p:cNvSpPr>
          <p:nvPr>
            <p:ph type="title"/>
          </p:nvPr>
        </p:nvSpPr>
        <p:spPr/>
        <p:txBody>
          <a:bodyPr/>
          <a:lstStyle/>
          <a:p>
            <a:r>
              <a:rPr lang="en-US" b="1" dirty="0">
                <a:solidFill>
                  <a:srgbClr val="00859B"/>
                </a:solidFill>
              </a:rPr>
              <a:t>Project Design/Solution</a:t>
            </a:r>
          </a:p>
        </p:txBody>
      </p:sp>
      <p:sp>
        <p:nvSpPr>
          <p:cNvPr id="3" name="Content Placeholder 2">
            <a:extLst>
              <a:ext uri="{FF2B5EF4-FFF2-40B4-BE49-F238E27FC236}">
                <a16:creationId xmlns:a16="http://schemas.microsoft.com/office/drawing/2014/main" id="{2754393D-D526-A869-AC56-E66DD7431D05}"/>
              </a:ext>
            </a:extLst>
          </p:cNvPr>
          <p:cNvSpPr>
            <a:spLocks noGrp="1"/>
          </p:cNvSpPr>
          <p:nvPr>
            <p:ph idx="1"/>
          </p:nvPr>
        </p:nvSpPr>
        <p:spPr/>
        <p:txBody>
          <a:bodyPr>
            <a:normAutofit lnSpcReduction="10000"/>
          </a:bodyPr>
          <a:lstStyle/>
          <a:p>
            <a:pPr marL="171450" indent="-171450">
              <a:lnSpc>
                <a:spcPct val="113000"/>
              </a:lnSpc>
              <a:spcBef>
                <a:spcPts val="0"/>
              </a:spcBef>
              <a:buFont typeface="Arial" panose="020B0604020202020204" pitchFamily="34" charset="0"/>
              <a:buChar char="•"/>
            </a:pPr>
            <a:r>
              <a:rPr lang="en-US" dirty="0">
                <a:latin typeface="Kievit Offc" panose="020B0504030101020102"/>
              </a:rPr>
              <a:t>Section where the </a:t>
            </a:r>
            <a:r>
              <a:rPr lang="en-US" i="1" dirty="0">
                <a:latin typeface="Kievit Offc" panose="020B0504030101020102"/>
              </a:rPr>
              <a:t>solution </a:t>
            </a:r>
            <a:r>
              <a:rPr lang="en-US" dirty="0">
                <a:latin typeface="Kievit Offc" panose="020B0504030101020102"/>
              </a:rPr>
              <a:t>to the identified problem is framed.</a:t>
            </a:r>
          </a:p>
          <a:p>
            <a:pPr marL="171450" indent="-171450">
              <a:lnSpc>
                <a:spcPct val="113000"/>
              </a:lnSpc>
              <a:spcBef>
                <a:spcPts val="1800"/>
              </a:spcBef>
              <a:buFont typeface="Arial" panose="020B0604020202020204" pitchFamily="34" charset="0"/>
              <a:buChar char="•"/>
            </a:pPr>
            <a:r>
              <a:rPr lang="en-US" dirty="0">
                <a:latin typeface="Kievit Offc" panose="020B0504030101020102"/>
              </a:rPr>
              <a:t>Section usually includes the following: </a:t>
            </a:r>
          </a:p>
          <a:p>
            <a:pPr marL="628650" lvl="1" indent="-171450">
              <a:lnSpc>
                <a:spcPct val="113000"/>
              </a:lnSpc>
              <a:spcBef>
                <a:spcPts val="0"/>
              </a:spcBef>
              <a:buFont typeface="Arial" panose="020B0604020202020204" pitchFamily="34" charset="0"/>
              <a:buChar char="•"/>
            </a:pPr>
            <a:r>
              <a:rPr lang="en-US" sz="2800" dirty="0">
                <a:solidFill>
                  <a:schemeClr val="tx2"/>
                </a:solidFill>
                <a:latin typeface="Kievit Offc" panose="020B0504030101020102"/>
              </a:rPr>
              <a:t>Project description</a:t>
            </a:r>
          </a:p>
          <a:p>
            <a:pPr marL="628650" lvl="1" indent="-171450">
              <a:lnSpc>
                <a:spcPct val="113000"/>
              </a:lnSpc>
              <a:spcBef>
                <a:spcPts val="0"/>
              </a:spcBef>
              <a:buFont typeface="Arial" panose="020B0604020202020204" pitchFamily="34" charset="0"/>
              <a:buChar char="•"/>
            </a:pPr>
            <a:r>
              <a:rPr lang="en-US" sz="2800" dirty="0">
                <a:solidFill>
                  <a:schemeClr val="tx2"/>
                </a:solidFill>
                <a:latin typeface="Kievit Offc" panose="020B0504030101020102"/>
              </a:rPr>
              <a:t>Goals and objectives</a:t>
            </a:r>
          </a:p>
          <a:p>
            <a:pPr marL="628650" lvl="1" indent="-171450">
              <a:lnSpc>
                <a:spcPct val="113000"/>
              </a:lnSpc>
              <a:spcBef>
                <a:spcPts val="0"/>
              </a:spcBef>
              <a:buFont typeface="Arial" panose="020B0604020202020204" pitchFamily="34" charset="0"/>
              <a:buChar char="•"/>
            </a:pPr>
            <a:r>
              <a:rPr lang="en-US" sz="2800" dirty="0">
                <a:solidFill>
                  <a:schemeClr val="tx2"/>
                </a:solidFill>
                <a:latin typeface="Kievit Offc" panose="020B0504030101020102"/>
              </a:rPr>
              <a:t>Activities</a:t>
            </a:r>
          </a:p>
          <a:p>
            <a:pPr marL="457200" lvl="1" indent="0">
              <a:lnSpc>
                <a:spcPct val="113000"/>
              </a:lnSpc>
              <a:spcBef>
                <a:spcPts val="0"/>
              </a:spcBef>
              <a:buNone/>
            </a:pPr>
            <a:endParaRPr lang="en-US" sz="2400" dirty="0">
              <a:solidFill>
                <a:schemeClr val="tx2"/>
              </a:solidFill>
              <a:latin typeface="Kievit Offc" panose="020B0504030101020102"/>
            </a:endParaRPr>
          </a:p>
          <a:p>
            <a:pPr marL="0" indent="0">
              <a:spcBef>
                <a:spcPts val="1800"/>
              </a:spcBef>
              <a:buNone/>
            </a:pPr>
            <a:r>
              <a:rPr lang="en-US" sz="3600" b="1" dirty="0">
                <a:solidFill>
                  <a:srgbClr val="DC4405"/>
                </a:solidFill>
                <a:latin typeface="Kievit Offc" panose="020B0504030101020102"/>
              </a:rPr>
              <a:t>KEY TAKEAWAY: Successful proposals design solutions that meet the needs they outline.</a:t>
            </a:r>
          </a:p>
          <a:p>
            <a:endParaRPr lang="en-US" dirty="0"/>
          </a:p>
        </p:txBody>
      </p:sp>
      <p:sp>
        <p:nvSpPr>
          <p:cNvPr id="4" name="Footer Placeholder 3">
            <a:extLst>
              <a:ext uri="{FF2B5EF4-FFF2-40B4-BE49-F238E27FC236}">
                <a16:creationId xmlns:a16="http://schemas.microsoft.com/office/drawing/2014/main" id="{6CE4DA5E-44FD-CEAA-F7E2-D05EA8174C96}"/>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DC5D3B49-7F5C-7192-45BB-13DDE3459A56}"/>
              </a:ext>
            </a:extLst>
          </p:cNvPr>
          <p:cNvSpPr>
            <a:spLocks noGrp="1"/>
          </p:cNvSpPr>
          <p:nvPr>
            <p:ph type="sldNum" sz="quarter" idx="12"/>
          </p:nvPr>
        </p:nvSpPr>
        <p:spPr/>
        <p:txBody>
          <a:bodyPr/>
          <a:lstStyle/>
          <a:p>
            <a:fld id="{AAB6004F-53F9-E74D-AC89-56EA63355CB3}" type="slidenum">
              <a:rPr lang="en-US" smtClean="0"/>
              <a:pPr/>
              <a:t>22</a:t>
            </a:fld>
            <a:endParaRPr lang="en-US" dirty="0"/>
          </a:p>
        </p:txBody>
      </p:sp>
    </p:spTree>
    <p:extLst>
      <p:ext uri="{BB962C8B-B14F-4D97-AF65-F5344CB8AC3E}">
        <p14:creationId xmlns:p14="http://schemas.microsoft.com/office/powerpoint/2010/main" val="373642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A178F0-A3F3-F73F-F26A-E8B3D7BDAFC5}"/>
              </a:ext>
            </a:extLst>
          </p:cNvPr>
          <p:cNvSpPr>
            <a:spLocks noGrp="1"/>
          </p:cNvSpPr>
          <p:nvPr>
            <p:ph type="title"/>
          </p:nvPr>
        </p:nvSpPr>
        <p:spPr/>
        <p:txBody>
          <a:bodyPr/>
          <a:lstStyle/>
          <a:p>
            <a:pPr algn="ctr"/>
            <a:r>
              <a:rPr lang="en-US" b="1" u="sng" dirty="0"/>
              <a:t>IMPORTANT</a:t>
            </a:r>
            <a:r>
              <a:rPr lang="en-US" b="1" dirty="0"/>
              <a:t>: Connect the pieces</a:t>
            </a:r>
          </a:p>
        </p:txBody>
      </p:sp>
      <p:sp>
        <p:nvSpPr>
          <p:cNvPr id="9" name="Content Placeholder 8"/>
          <p:cNvSpPr>
            <a:spLocks noGrp="1"/>
          </p:cNvSpPr>
          <p:nvPr>
            <p:ph idx="1"/>
          </p:nvPr>
        </p:nvSpPr>
        <p:spPr>
          <a:xfrm>
            <a:off x="838200" y="1947134"/>
            <a:ext cx="10515600" cy="828339"/>
          </a:xfrm>
        </p:spPr>
        <p:txBody>
          <a:bodyPr>
            <a:norm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Does the project design answer the need? Do the goals match the purpose the funder intends to support?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23</a:t>
            </a:fld>
            <a:endParaRPr lang="en-US" dirty="0"/>
          </a:p>
        </p:txBody>
      </p:sp>
      <p:sp>
        <p:nvSpPr>
          <p:cNvPr id="2" name="Oval 1"/>
          <p:cNvSpPr/>
          <p:nvPr/>
        </p:nvSpPr>
        <p:spPr>
          <a:xfrm>
            <a:off x="1295848" y="2890668"/>
            <a:ext cx="9638852" cy="370063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1078440513"/>
              </p:ext>
            </p:extLst>
          </p:nvPr>
        </p:nvGraphicFramePr>
        <p:xfrm>
          <a:off x="2793401" y="3638757"/>
          <a:ext cx="6605195" cy="165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p:cNvSpPr>
            <a:spLocks noGrp="1"/>
          </p:cNvSpPr>
          <p:nvPr>
            <p:ph type="body" idx="4294967295"/>
          </p:nvPr>
        </p:nvSpPr>
        <p:spPr>
          <a:xfrm>
            <a:off x="4140797" y="5405914"/>
            <a:ext cx="3910405" cy="910270"/>
          </a:xfrm>
        </p:spPr>
        <p:txBody>
          <a:bodyPr>
            <a:noAutofit/>
          </a:bodyPr>
          <a:lstStyle/>
          <a:p>
            <a:pPr marL="0" indent="0" algn="ctr">
              <a:spcBef>
                <a:spcPts val="0"/>
              </a:spcBef>
              <a:buNone/>
            </a:pPr>
            <a:r>
              <a:rPr lang="en-US" sz="3600" b="1" dirty="0">
                <a:solidFill>
                  <a:schemeClr val="tx1"/>
                </a:solidFill>
              </a:rPr>
              <a:t>Private Foundation Priority</a:t>
            </a:r>
          </a:p>
        </p:txBody>
      </p:sp>
    </p:spTree>
    <p:extLst>
      <p:ext uri="{BB962C8B-B14F-4D97-AF65-F5344CB8AC3E}">
        <p14:creationId xmlns:p14="http://schemas.microsoft.com/office/powerpoint/2010/main" val="376898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3F8AED0-AD97-C5E3-A6C6-586DE482946A}"/>
              </a:ext>
            </a:extLst>
          </p:cNvPr>
          <p:cNvSpPr>
            <a:spLocks noGrp="1"/>
          </p:cNvSpPr>
          <p:nvPr>
            <p:ph type="title"/>
          </p:nvPr>
        </p:nvSpPr>
        <p:spPr/>
        <p:txBody>
          <a:bodyPr/>
          <a:lstStyle/>
          <a:p>
            <a:r>
              <a:rPr lang="en-US" b="1" dirty="0">
                <a:solidFill>
                  <a:srgbClr val="00859B"/>
                </a:solidFill>
              </a:rPr>
              <a:t>Management Plan</a:t>
            </a:r>
          </a:p>
        </p:txBody>
      </p:sp>
      <p:sp>
        <p:nvSpPr>
          <p:cNvPr id="9" name="Content Placeholder 8"/>
          <p:cNvSpPr>
            <a:spLocks noGrp="1"/>
          </p:cNvSpPr>
          <p:nvPr>
            <p:ph idx="1"/>
          </p:nvPr>
        </p:nvSpPr>
        <p:spPr/>
        <p:txBody>
          <a:bodyPr>
            <a:noAutofit/>
          </a:bodyPr>
          <a:lstStyle/>
          <a:p>
            <a:pPr marL="171450" indent="-171450">
              <a:lnSpc>
                <a:spcPct val="100000"/>
              </a:lnSpc>
              <a:spcBef>
                <a:spcPts val="0"/>
              </a:spcBef>
              <a:buFont typeface="Arial" panose="020B0604020202020204" pitchFamily="34" charset="0"/>
              <a:buChar char="•"/>
            </a:pPr>
            <a:r>
              <a:rPr lang="en-US" dirty="0"/>
              <a:t>Section that describes how, when, and where the solution will be undertaken.</a:t>
            </a:r>
          </a:p>
          <a:p>
            <a:pPr marL="0" indent="0">
              <a:lnSpc>
                <a:spcPct val="100000"/>
              </a:lnSpc>
              <a:spcBef>
                <a:spcPts val="0"/>
              </a:spcBef>
              <a:buNone/>
            </a:pPr>
            <a:endParaRPr lang="en-US" dirty="0"/>
          </a:p>
          <a:p>
            <a:pPr marL="171450" indent="-171450">
              <a:lnSpc>
                <a:spcPct val="100000"/>
              </a:lnSpc>
              <a:spcBef>
                <a:spcPts val="0"/>
              </a:spcBef>
              <a:buFont typeface="Arial" panose="020B0604020202020204" pitchFamily="34" charset="0"/>
              <a:buChar char="•"/>
            </a:pPr>
            <a:r>
              <a:rPr lang="en-US" dirty="0"/>
              <a:t>Section may include the following: </a:t>
            </a:r>
          </a:p>
          <a:p>
            <a:pPr marL="628650" lvl="1" indent="-171450">
              <a:lnSpc>
                <a:spcPct val="100000"/>
              </a:lnSpc>
              <a:spcBef>
                <a:spcPts val="0"/>
              </a:spcBef>
              <a:buFont typeface="Arial" panose="020B0604020202020204" pitchFamily="34" charset="0"/>
              <a:buChar char="•"/>
            </a:pPr>
            <a:r>
              <a:rPr lang="en-US" dirty="0"/>
              <a:t>Methods</a:t>
            </a:r>
          </a:p>
          <a:p>
            <a:pPr marL="628650" lvl="1" indent="-171450">
              <a:lnSpc>
                <a:spcPct val="100000"/>
              </a:lnSpc>
              <a:spcBef>
                <a:spcPts val="0"/>
              </a:spcBef>
              <a:buFont typeface="Arial" panose="020B0604020202020204" pitchFamily="34" charset="0"/>
              <a:buChar char="•"/>
            </a:pPr>
            <a:r>
              <a:rPr lang="en-US" dirty="0"/>
              <a:t>Activities</a:t>
            </a:r>
          </a:p>
          <a:p>
            <a:pPr marL="628650" lvl="1" indent="-171450">
              <a:lnSpc>
                <a:spcPct val="100000"/>
              </a:lnSpc>
              <a:spcBef>
                <a:spcPts val="0"/>
              </a:spcBef>
              <a:buFont typeface="Arial" panose="020B0604020202020204" pitchFamily="34" charset="0"/>
              <a:buChar char="•"/>
            </a:pPr>
            <a:r>
              <a:rPr lang="en-US" dirty="0"/>
              <a:t>Milestones/benchmarks</a:t>
            </a:r>
          </a:p>
          <a:p>
            <a:pPr marL="457200" lvl="1" indent="0">
              <a:lnSpc>
                <a:spcPct val="100000"/>
              </a:lnSpc>
              <a:spcBef>
                <a:spcPts val="0"/>
              </a:spcBef>
              <a:buNone/>
            </a:pPr>
            <a:endParaRPr lang="en-US" dirty="0"/>
          </a:p>
          <a:p>
            <a:pPr marL="0" indent="0">
              <a:lnSpc>
                <a:spcPct val="100000"/>
              </a:lnSpc>
              <a:spcBef>
                <a:spcPts val="0"/>
              </a:spcBef>
              <a:buNone/>
            </a:pPr>
            <a:r>
              <a:rPr lang="en-US" sz="3600" b="1" dirty="0">
                <a:solidFill>
                  <a:schemeClr val="tx1"/>
                </a:solidFill>
              </a:rPr>
              <a:t>KEY TAKEAWAY: Successful projects are well-designed, thoughtful, and achievable.</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24</a:t>
            </a:fld>
            <a:endParaRPr lang="en-US" dirty="0"/>
          </a:p>
        </p:txBody>
      </p:sp>
    </p:spTree>
    <p:extLst>
      <p:ext uri="{BB962C8B-B14F-4D97-AF65-F5344CB8AC3E}">
        <p14:creationId xmlns:p14="http://schemas.microsoft.com/office/powerpoint/2010/main" val="3380603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0413C16-FA35-4295-432B-C48DF6F01F8B}"/>
              </a:ext>
            </a:extLst>
          </p:cNvPr>
          <p:cNvPicPr>
            <a:picLocks noChangeAspect="1"/>
          </p:cNvPicPr>
          <p:nvPr/>
        </p:nvPicPr>
        <p:blipFill>
          <a:blip r:embed="rId3"/>
          <a:stretch>
            <a:fillRect/>
          </a:stretch>
        </p:blipFill>
        <p:spPr>
          <a:xfrm>
            <a:off x="376004" y="365125"/>
            <a:ext cx="8166634" cy="5811838"/>
          </a:xfrm>
          <a:prstGeom prst="rect">
            <a:avLst/>
          </a:prstGeom>
        </p:spPr>
      </p:pic>
      <p:sp>
        <p:nvSpPr>
          <p:cNvPr id="4" name="Footer Placeholder 3"/>
          <p:cNvSpPr>
            <a:spLocks noGrp="1"/>
          </p:cNvSpPr>
          <p:nvPr>
            <p:ph type="ftr" sz="quarter" idx="11"/>
          </p:nvPr>
        </p:nvSpPr>
        <p:spPr>
          <a:xfrm>
            <a:off x="4038600" y="6226174"/>
            <a:ext cx="6680200" cy="365125"/>
          </a:xfrm>
        </p:spPr>
        <p:txBody>
          <a:bodyPr anchor="ctr">
            <a:normAutofit/>
          </a:bodyPr>
          <a:lstStyle/>
          <a:p>
            <a:pPr>
              <a:spcAft>
                <a:spcPts val="600"/>
              </a:spcAft>
            </a:pPr>
            <a:r>
              <a:rPr lang="en-US" dirty="0"/>
              <a:t>OSU FOUNDATION</a:t>
            </a:r>
          </a:p>
        </p:txBody>
      </p:sp>
      <p:sp>
        <p:nvSpPr>
          <p:cNvPr id="5" name="Slide Number Placeholder 4"/>
          <p:cNvSpPr>
            <a:spLocks noGrp="1"/>
          </p:cNvSpPr>
          <p:nvPr>
            <p:ph type="sldNum" sz="quarter" idx="12"/>
          </p:nvPr>
        </p:nvSpPr>
        <p:spPr>
          <a:xfrm>
            <a:off x="10718800" y="6226174"/>
            <a:ext cx="635000" cy="365125"/>
          </a:xfrm>
        </p:spPr>
        <p:txBody>
          <a:bodyPr anchor="ctr">
            <a:normAutofit/>
          </a:bodyPr>
          <a:lstStyle/>
          <a:p>
            <a:pPr>
              <a:spcAft>
                <a:spcPts val="600"/>
              </a:spcAft>
            </a:pPr>
            <a:fld id="{AAB6004F-53F9-E74D-AC89-56EA63355CB3}" type="slidenum">
              <a:rPr lang="en-US" smtClean="0"/>
              <a:pPr>
                <a:spcAft>
                  <a:spcPts val="600"/>
                </a:spcAft>
              </a:pPr>
              <a:t>25</a:t>
            </a:fld>
            <a:endParaRPr lang="en-US" dirty="0"/>
          </a:p>
        </p:txBody>
      </p:sp>
      <p:graphicFrame>
        <p:nvGraphicFramePr>
          <p:cNvPr id="16" name="Content Placeholder 8">
            <a:extLst>
              <a:ext uri="{FF2B5EF4-FFF2-40B4-BE49-F238E27FC236}">
                <a16:creationId xmlns:a16="http://schemas.microsoft.com/office/drawing/2014/main" id="{31A51C37-78D2-3AAC-E797-088AFFE5A99B}"/>
              </a:ext>
            </a:extLst>
          </p:cNvPr>
          <p:cNvGraphicFramePr>
            <a:graphicFrameLocks noGrp="1"/>
          </p:cNvGraphicFramePr>
          <p:nvPr>
            <p:ph sz="half" idx="2"/>
            <p:extLst>
              <p:ext uri="{D42A27DB-BD31-4B8C-83A1-F6EECF244321}">
                <p14:modId xmlns:p14="http://schemas.microsoft.com/office/powerpoint/2010/main" val="304098803"/>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A31140CE-2EB1-8D07-68B5-282FAC2AC4F9}"/>
              </a:ext>
            </a:extLst>
          </p:cNvPr>
          <p:cNvSpPr>
            <a:spLocks noGrp="1"/>
          </p:cNvSpPr>
          <p:nvPr>
            <p:ph type="title"/>
          </p:nvPr>
        </p:nvSpPr>
        <p:spPr>
          <a:xfrm>
            <a:off x="8550151" y="443930"/>
            <a:ext cx="3072685" cy="1325563"/>
          </a:xfrm>
        </p:spPr>
        <p:txBody>
          <a:bodyPr anchor="ctr">
            <a:normAutofit fontScale="90000"/>
          </a:bodyPr>
          <a:lstStyle/>
          <a:p>
            <a:r>
              <a:rPr lang="en-US" b="1" dirty="0"/>
              <a:t>Management Plan Example</a:t>
            </a:r>
          </a:p>
        </p:txBody>
      </p:sp>
    </p:spTree>
    <p:extLst>
      <p:ext uri="{BB962C8B-B14F-4D97-AF65-F5344CB8AC3E}">
        <p14:creationId xmlns:p14="http://schemas.microsoft.com/office/powerpoint/2010/main" val="1667425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4C23D33-9976-7F35-C34C-8433008E0743}"/>
              </a:ext>
            </a:extLst>
          </p:cNvPr>
          <p:cNvSpPr>
            <a:spLocks noGrp="1"/>
          </p:cNvSpPr>
          <p:nvPr>
            <p:ph type="title"/>
          </p:nvPr>
        </p:nvSpPr>
        <p:spPr/>
        <p:txBody>
          <a:bodyPr/>
          <a:lstStyle/>
          <a:p>
            <a:r>
              <a:rPr lang="en-US" b="1" dirty="0">
                <a:solidFill>
                  <a:srgbClr val="00859B"/>
                </a:solidFill>
              </a:rPr>
              <a:t>Key Personnel</a:t>
            </a:r>
          </a:p>
        </p:txBody>
      </p:sp>
      <p:sp>
        <p:nvSpPr>
          <p:cNvPr id="9" name="Content Placeholder 8"/>
          <p:cNvSpPr>
            <a:spLocks noGrp="1"/>
          </p:cNvSpPr>
          <p:nvPr>
            <p:ph idx="1"/>
          </p:nvPr>
        </p:nvSpPr>
        <p:spPr/>
        <p:txBody>
          <a:bodyPr>
            <a:normAutofit/>
          </a:bodyPr>
          <a:lstStyle/>
          <a:p>
            <a:pPr marL="171450" indent="-171450">
              <a:lnSpc>
                <a:spcPct val="112000"/>
              </a:lnSpc>
              <a:spcBef>
                <a:spcPts val="336"/>
              </a:spcBef>
              <a:buFont typeface="Arial" panose="020B0604020202020204" pitchFamily="34" charset="0"/>
              <a:buChar char="•"/>
            </a:pPr>
            <a:r>
              <a:rPr lang="en-US" dirty="0">
                <a:latin typeface="Verdana" panose="020B0604030504040204" pitchFamily="34" charset="0"/>
              </a:rPr>
              <a:t>Section that discusses key personnel </a:t>
            </a:r>
            <a:r>
              <a:rPr lang="en-US" i="1" dirty="0">
                <a:latin typeface="Verdana" panose="020B0604030504040204" pitchFamily="34" charset="0"/>
              </a:rPr>
              <a:t>in the narrative.</a:t>
            </a:r>
            <a:endParaRPr lang="en-US" dirty="0">
              <a:latin typeface="Verdana" panose="020B0604030504040204" pitchFamily="34" charset="0"/>
            </a:endParaRPr>
          </a:p>
          <a:p>
            <a:pPr marL="171450" indent="-171450">
              <a:lnSpc>
                <a:spcPct val="112000"/>
              </a:lnSpc>
              <a:spcBef>
                <a:spcPts val="336"/>
              </a:spcBef>
              <a:buFont typeface="Arial" panose="020B0604020202020204" pitchFamily="34" charset="0"/>
              <a:buChar char="•"/>
            </a:pPr>
            <a:r>
              <a:rPr lang="en-US" dirty="0">
                <a:latin typeface="Verdana" panose="020B0604030504040204" pitchFamily="34" charset="0"/>
              </a:rPr>
              <a:t>Section may be detailed; it may be brief.</a:t>
            </a:r>
            <a:endParaRPr lang="en-US" sz="2600" dirty="0">
              <a:latin typeface="Verdana" panose="020B0604030504040204" pitchFamily="34" charset="0"/>
            </a:endParaRPr>
          </a:p>
          <a:p>
            <a:pPr marL="171450" indent="-171450">
              <a:lnSpc>
                <a:spcPct val="112000"/>
              </a:lnSpc>
              <a:spcBef>
                <a:spcPts val="336"/>
              </a:spcBef>
              <a:buFont typeface="Arial" panose="020B0604020202020204" pitchFamily="34" charset="0"/>
              <a:buChar char="•"/>
            </a:pPr>
            <a:endParaRPr lang="en-US" sz="2600" dirty="0">
              <a:latin typeface="Verdana" panose="020B0604030504040204" pitchFamily="34" charset="0"/>
            </a:endParaRPr>
          </a:p>
          <a:p>
            <a:pPr marL="171450" indent="-171450">
              <a:lnSpc>
                <a:spcPct val="112000"/>
              </a:lnSpc>
              <a:spcBef>
                <a:spcPts val="336"/>
              </a:spcBef>
              <a:buFont typeface="Arial" panose="020B0604020202020204" pitchFamily="34" charset="0"/>
              <a:buChar char="•"/>
            </a:pPr>
            <a:endParaRPr lang="en-US" sz="2600" dirty="0">
              <a:latin typeface="Verdana" panose="020B0604030504040204" pitchFamily="34" charset="0"/>
            </a:endParaRPr>
          </a:p>
          <a:p>
            <a:pPr marL="171450" indent="-171450">
              <a:lnSpc>
                <a:spcPct val="112000"/>
              </a:lnSpc>
              <a:spcBef>
                <a:spcPts val="336"/>
              </a:spcBef>
              <a:buFont typeface="Arial" panose="020B0604020202020204" pitchFamily="34" charset="0"/>
              <a:buChar char="•"/>
            </a:pPr>
            <a:endParaRPr lang="en-US" sz="2600" dirty="0">
              <a:latin typeface="Verdana" panose="020B0604030504040204" pitchFamily="34" charset="0"/>
            </a:endParaRPr>
          </a:p>
          <a:p>
            <a:pPr marL="0" indent="0">
              <a:lnSpc>
                <a:spcPct val="112000"/>
              </a:lnSpc>
              <a:spcBef>
                <a:spcPts val="336"/>
              </a:spcBef>
              <a:buNone/>
            </a:pPr>
            <a:r>
              <a:rPr lang="en-US" b="1" dirty="0">
                <a:solidFill>
                  <a:srgbClr val="DC4405"/>
                </a:solidFill>
                <a:latin typeface="Verdana" panose="020B0604030504040204" pitchFamily="34" charset="0"/>
              </a:rPr>
              <a:t>KEY TAKEAWAY: Successful proposals demonstrate that the PI/team has sufficient (collective) experience to undertake the project.</a:t>
            </a:r>
            <a:endParaRPr lang="en-US" b="1" dirty="0">
              <a:solidFill>
                <a:srgbClr val="DC4405"/>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26</a:t>
            </a:fld>
            <a:endParaRPr lang="en-US" dirty="0"/>
          </a:p>
        </p:txBody>
      </p:sp>
    </p:spTree>
    <p:extLst>
      <p:ext uri="{BB962C8B-B14F-4D97-AF65-F5344CB8AC3E}">
        <p14:creationId xmlns:p14="http://schemas.microsoft.com/office/powerpoint/2010/main" val="414097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5A423AD-5699-FF59-4380-3658D6B0F428}"/>
              </a:ext>
            </a:extLst>
          </p:cNvPr>
          <p:cNvSpPr>
            <a:spLocks noGrp="1"/>
          </p:cNvSpPr>
          <p:nvPr>
            <p:ph type="title"/>
          </p:nvPr>
        </p:nvSpPr>
        <p:spPr/>
        <p:txBody>
          <a:bodyPr/>
          <a:lstStyle/>
          <a:p>
            <a:r>
              <a:rPr lang="en-US" b="1" dirty="0">
                <a:solidFill>
                  <a:srgbClr val="00859B"/>
                </a:solidFill>
              </a:rPr>
              <a:t>Evaluation</a:t>
            </a:r>
          </a:p>
        </p:txBody>
      </p:sp>
      <p:sp>
        <p:nvSpPr>
          <p:cNvPr id="9" name="Content Placeholder 8"/>
          <p:cNvSpPr>
            <a:spLocks noGrp="1"/>
          </p:cNvSpPr>
          <p:nvPr>
            <p:ph idx="1"/>
          </p:nvPr>
        </p:nvSpPr>
        <p:spPr/>
        <p:txBody>
          <a:bodyPr>
            <a:noAutofit/>
          </a:bodyPr>
          <a:lstStyle/>
          <a:p>
            <a:pPr marL="171450" indent="-171450">
              <a:lnSpc>
                <a:spcPct val="112000"/>
              </a:lnSpc>
              <a:spcBef>
                <a:spcPts val="336"/>
              </a:spcBef>
              <a:buFont typeface="Arial" panose="020B0604020202020204" pitchFamily="34" charset="0"/>
              <a:buChar char="•"/>
            </a:pPr>
            <a:r>
              <a:rPr lang="en-US" dirty="0"/>
              <a:t>Section that describes how the solution will be assessed, monitored, and/or measured.</a:t>
            </a:r>
          </a:p>
          <a:p>
            <a:pPr marL="171450" indent="-171450">
              <a:lnSpc>
                <a:spcPct val="112000"/>
              </a:lnSpc>
              <a:spcBef>
                <a:spcPts val="336"/>
              </a:spcBef>
              <a:buFont typeface="Arial" panose="020B0604020202020204" pitchFamily="34" charset="0"/>
              <a:buChar char="•"/>
            </a:pPr>
            <a:endParaRPr lang="en-US" dirty="0"/>
          </a:p>
          <a:p>
            <a:pPr marL="171450" indent="-171450">
              <a:lnSpc>
                <a:spcPct val="112000"/>
              </a:lnSpc>
              <a:spcBef>
                <a:spcPts val="336"/>
              </a:spcBef>
              <a:buFont typeface="Arial" panose="020B0604020202020204" pitchFamily="34" charset="0"/>
              <a:buChar char="•"/>
            </a:pPr>
            <a:r>
              <a:rPr lang="en-US" dirty="0"/>
              <a:t>Section may include the following: </a:t>
            </a:r>
          </a:p>
          <a:p>
            <a:pPr marL="628650" lvl="1" indent="-171450">
              <a:lnSpc>
                <a:spcPct val="112000"/>
              </a:lnSpc>
              <a:spcBef>
                <a:spcPts val="336"/>
              </a:spcBef>
              <a:buFont typeface="Arial" panose="020B0604020202020204" pitchFamily="34" charset="0"/>
              <a:buChar char="•"/>
            </a:pPr>
            <a:r>
              <a:rPr lang="en-US" dirty="0"/>
              <a:t>Outcomes</a:t>
            </a:r>
          </a:p>
          <a:p>
            <a:pPr marL="628650" lvl="1" indent="-171450">
              <a:lnSpc>
                <a:spcPct val="112000"/>
              </a:lnSpc>
              <a:spcBef>
                <a:spcPts val="336"/>
              </a:spcBef>
              <a:buFont typeface="Arial" panose="020B0604020202020204" pitchFamily="34" charset="0"/>
              <a:buChar char="•"/>
            </a:pPr>
            <a:r>
              <a:rPr lang="en-US" b="1" dirty="0">
                <a:solidFill>
                  <a:schemeClr val="tx1"/>
                </a:solidFill>
              </a:rPr>
              <a:t>Impacts</a:t>
            </a:r>
          </a:p>
          <a:p>
            <a:pPr marL="628650" lvl="1" indent="-171450">
              <a:lnSpc>
                <a:spcPct val="112000"/>
              </a:lnSpc>
              <a:spcBef>
                <a:spcPts val="336"/>
              </a:spcBef>
              <a:buFont typeface="Arial" panose="020B0604020202020204" pitchFamily="34" charset="0"/>
              <a:buChar char="•"/>
            </a:pPr>
            <a:r>
              <a:rPr lang="en-US" dirty="0"/>
              <a:t>Formative and/or summative evaluation</a:t>
            </a:r>
          </a:p>
          <a:p>
            <a:pPr marL="628650" lvl="1" indent="-171450">
              <a:lnSpc>
                <a:spcPct val="112000"/>
              </a:lnSpc>
              <a:spcBef>
                <a:spcPts val="336"/>
              </a:spcBef>
              <a:buFont typeface="Arial" panose="020B0604020202020204" pitchFamily="34" charset="0"/>
              <a:buChar char="•"/>
            </a:pPr>
            <a:r>
              <a:rPr lang="en-US" dirty="0"/>
              <a:t>Reporting</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27</a:t>
            </a:fld>
            <a:endParaRPr lang="en-US" dirty="0"/>
          </a:p>
        </p:txBody>
      </p:sp>
      <p:sp>
        <p:nvSpPr>
          <p:cNvPr id="14" name="TextBox 13"/>
          <p:cNvSpPr txBox="1"/>
          <p:nvPr/>
        </p:nvSpPr>
        <p:spPr>
          <a:xfrm>
            <a:off x="3767768" y="987424"/>
            <a:ext cx="7587620" cy="691028"/>
          </a:xfrm>
          <a:prstGeom prst="rect">
            <a:avLst/>
          </a:prstGeom>
          <a:noFill/>
        </p:spPr>
        <p:txBody>
          <a:bodyPr wrap="square" rtlCol="0">
            <a:noAutofit/>
          </a:bodyPr>
          <a:lstStyle/>
          <a:p>
            <a:endParaRPr lang="en-US" sz="4000" dirty="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4848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6974813-1273-B78D-9E07-30939E9F0611}"/>
              </a:ext>
            </a:extLst>
          </p:cNvPr>
          <p:cNvSpPr>
            <a:spLocks noGrp="1"/>
          </p:cNvSpPr>
          <p:nvPr>
            <p:ph type="title"/>
          </p:nvPr>
        </p:nvSpPr>
        <p:spPr/>
        <p:txBody>
          <a:bodyPr/>
          <a:lstStyle/>
          <a:p>
            <a:r>
              <a:rPr lang="en-US" b="1" dirty="0">
                <a:solidFill>
                  <a:srgbClr val="00859B"/>
                </a:solidFill>
              </a:rPr>
              <a:t>Evaluation</a:t>
            </a:r>
          </a:p>
        </p:txBody>
      </p:sp>
      <p:sp>
        <p:nvSpPr>
          <p:cNvPr id="9" name="Content Placeholder 8"/>
          <p:cNvSpPr>
            <a:spLocks noGrp="1"/>
          </p:cNvSpPr>
          <p:nvPr>
            <p:ph idx="1"/>
          </p:nvPr>
        </p:nvSpPr>
        <p:spPr/>
        <p:txBody>
          <a:bodyPr>
            <a:noAutofit/>
          </a:bodyPr>
          <a:lstStyle/>
          <a:p>
            <a:pPr marL="0" indent="0">
              <a:lnSpc>
                <a:spcPct val="112000"/>
              </a:lnSpc>
              <a:spcBef>
                <a:spcPts val="336"/>
              </a:spcBef>
              <a:buNone/>
            </a:pPr>
            <a:r>
              <a:rPr lang="en-US" sz="2200" b="1" dirty="0">
                <a:solidFill>
                  <a:srgbClr val="DC4405"/>
                </a:solidFill>
                <a:latin typeface="Verdana" panose="020B0604030504040204" pitchFamily="34" charset="0"/>
              </a:rPr>
              <a:t>Impact</a:t>
            </a:r>
            <a:r>
              <a:rPr lang="en-US" sz="2200" dirty="0">
                <a:latin typeface="Verdana" panose="020B0604030504040204" pitchFamily="34" charset="0"/>
              </a:rPr>
              <a:t> = the substantial way your work will produce positive change. </a:t>
            </a:r>
            <a:r>
              <a:rPr lang="en-US" sz="2200" i="1" dirty="0">
                <a:latin typeface="Verdana" panose="020B0604030504040204" pitchFamily="34" charset="0"/>
              </a:rPr>
              <a:t>Includes quantification and context</a:t>
            </a:r>
            <a:r>
              <a:rPr lang="en-US" sz="2200" dirty="0">
                <a:latin typeface="Verdana" panose="020B0604030504040204" pitchFamily="34" charset="0"/>
              </a:rPr>
              <a:t>.</a:t>
            </a:r>
          </a:p>
          <a:p>
            <a:pPr marL="0" indent="0">
              <a:lnSpc>
                <a:spcPct val="112000"/>
              </a:lnSpc>
              <a:spcBef>
                <a:spcPts val="336"/>
              </a:spcBef>
              <a:buNone/>
            </a:pPr>
            <a:endParaRPr lang="en-US" sz="2200" dirty="0">
              <a:latin typeface="Verdana" panose="020B0604030504040204" pitchFamily="34" charset="0"/>
            </a:endParaRPr>
          </a:p>
          <a:p>
            <a:pPr marL="0" indent="0">
              <a:lnSpc>
                <a:spcPct val="112000"/>
              </a:lnSpc>
              <a:spcBef>
                <a:spcPts val="336"/>
              </a:spcBef>
              <a:buNone/>
            </a:pPr>
            <a:r>
              <a:rPr lang="en-US" sz="2200" dirty="0">
                <a:latin typeface="Verdana" panose="020B0604030504040204" pitchFamily="34" charset="0"/>
              </a:rPr>
              <a:t>Private philanthropy right now is very concerned about the impact of charitable contributions.</a:t>
            </a:r>
          </a:p>
          <a:p>
            <a:pPr marL="0" indent="0">
              <a:lnSpc>
                <a:spcPct val="112000"/>
              </a:lnSpc>
              <a:spcBef>
                <a:spcPts val="336"/>
              </a:spcBef>
              <a:buNone/>
            </a:pPr>
            <a:endParaRPr lang="en-US" sz="2200" dirty="0">
              <a:latin typeface="Verdana" panose="020B0604030504040204" pitchFamily="34" charset="0"/>
            </a:endParaRPr>
          </a:p>
          <a:p>
            <a:pPr marL="0" indent="0" algn="ctr">
              <a:lnSpc>
                <a:spcPct val="112000"/>
              </a:lnSpc>
              <a:spcBef>
                <a:spcPts val="336"/>
              </a:spcBef>
              <a:buNone/>
            </a:pPr>
            <a:r>
              <a:rPr lang="en-US" sz="2200" i="1" dirty="0">
                <a:solidFill>
                  <a:srgbClr val="DC4405"/>
                </a:solidFill>
                <a:latin typeface="Verdana" panose="020B0604030504040204" pitchFamily="34" charset="0"/>
              </a:rPr>
              <a:t>Now, more than ever, the impact you describe will be a </a:t>
            </a:r>
            <a:r>
              <a:rPr lang="en-US" sz="2200" b="1" i="1" dirty="0">
                <a:solidFill>
                  <a:srgbClr val="DC4405"/>
                </a:solidFill>
                <a:latin typeface="Verdana" panose="020B0604030504040204" pitchFamily="34" charset="0"/>
              </a:rPr>
              <a:t>significant determinant </a:t>
            </a:r>
            <a:r>
              <a:rPr lang="en-US" sz="2200" i="1" dirty="0">
                <a:solidFill>
                  <a:srgbClr val="DC4405"/>
                </a:solidFill>
                <a:latin typeface="Verdana" panose="020B0604030504040204" pitchFamily="34" charset="0"/>
              </a:rPr>
              <a:t>of your proposal’s success.</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28</a:t>
            </a:fld>
            <a:endParaRPr lang="en-US" dirty="0"/>
          </a:p>
        </p:txBody>
      </p:sp>
      <p:sp>
        <p:nvSpPr>
          <p:cNvPr id="14" name="TextBox 13"/>
          <p:cNvSpPr txBox="1"/>
          <p:nvPr/>
        </p:nvSpPr>
        <p:spPr>
          <a:xfrm>
            <a:off x="3767768" y="987424"/>
            <a:ext cx="7587620" cy="691028"/>
          </a:xfrm>
          <a:prstGeom prst="rect">
            <a:avLst/>
          </a:prstGeom>
          <a:noFill/>
        </p:spPr>
        <p:txBody>
          <a:bodyPr wrap="square" rtlCol="0">
            <a:noAutofit/>
          </a:bodyPr>
          <a:lstStyle/>
          <a:p>
            <a:endParaRPr lang="en-US" sz="4000" dirty="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959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n-US" b="1" u="sng" dirty="0"/>
              <a:t>IMPORTANT</a:t>
            </a:r>
            <a:r>
              <a:rPr lang="en-US" b="1" dirty="0"/>
              <a:t>: Connect the pieces</a:t>
            </a:r>
          </a:p>
        </p:txBody>
      </p:sp>
      <p:sp>
        <p:nvSpPr>
          <p:cNvPr id="9" name="Content Placeholder 8"/>
          <p:cNvSpPr>
            <a:spLocks noGrp="1"/>
          </p:cNvSpPr>
          <p:nvPr>
            <p:ph idx="1"/>
          </p:nvPr>
        </p:nvSpPr>
        <p:spPr>
          <a:xfrm>
            <a:off x="838200" y="1705750"/>
            <a:ext cx="10515600" cy="1148580"/>
          </a:xfrm>
        </p:spPr>
        <p:txBody>
          <a:bodyPr>
            <a:norm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Tie the evaluation to need and project design. Does the impact described match the funder’s stated priorities and your stated need? Does it solve a problem your funder cares about?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29</a:t>
            </a:fld>
            <a:endParaRPr lang="en-US" dirty="0"/>
          </a:p>
        </p:txBody>
      </p:sp>
      <p:sp>
        <p:nvSpPr>
          <p:cNvPr id="14" name="TextBox 13"/>
          <p:cNvSpPr txBox="1"/>
          <p:nvPr/>
        </p:nvSpPr>
        <p:spPr>
          <a:xfrm>
            <a:off x="3117760" y="1360236"/>
            <a:ext cx="10517188" cy="691028"/>
          </a:xfrm>
          <a:prstGeom prst="rect">
            <a:avLst/>
          </a:prstGeom>
          <a:noFill/>
        </p:spPr>
        <p:txBody>
          <a:bodyPr wrap="square" rtlCol="0">
            <a:noAutofit/>
          </a:bodyPr>
          <a:lstStyle/>
          <a:p>
            <a:pPr algn="ctr"/>
            <a:endParaRPr lang="en-US" sz="4000" dirty="0">
              <a:latin typeface="Georgia" panose="02040502050405020303" pitchFamily="18" charset="0"/>
              <a:ea typeface="Verdana" panose="020B0604030504040204" pitchFamily="34" charset="0"/>
              <a:cs typeface="Verdana" panose="020B0604030504040204" pitchFamily="34" charset="0"/>
            </a:endParaRPr>
          </a:p>
        </p:txBody>
      </p:sp>
      <p:sp>
        <p:nvSpPr>
          <p:cNvPr id="2" name="Oval 1"/>
          <p:cNvSpPr/>
          <p:nvPr/>
        </p:nvSpPr>
        <p:spPr>
          <a:xfrm>
            <a:off x="1295848" y="2890668"/>
            <a:ext cx="9638852" cy="370063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455785055"/>
              </p:ext>
            </p:extLst>
          </p:nvPr>
        </p:nvGraphicFramePr>
        <p:xfrm>
          <a:off x="2226833" y="3674123"/>
          <a:ext cx="7738334" cy="173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p:cNvSpPr>
            <a:spLocks noGrp="1"/>
          </p:cNvSpPr>
          <p:nvPr>
            <p:ph type="body" idx="4294967295"/>
          </p:nvPr>
        </p:nvSpPr>
        <p:spPr>
          <a:xfrm>
            <a:off x="4140797" y="5405914"/>
            <a:ext cx="3910405" cy="910270"/>
          </a:xfrm>
        </p:spPr>
        <p:txBody>
          <a:bodyPr>
            <a:noAutofit/>
          </a:bodyPr>
          <a:lstStyle/>
          <a:p>
            <a:pPr marL="0" indent="0" algn="ctr">
              <a:spcBef>
                <a:spcPts val="0"/>
              </a:spcBef>
              <a:buNone/>
            </a:pPr>
            <a:r>
              <a:rPr lang="en-US" sz="3600" b="1" dirty="0">
                <a:solidFill>
                  <a:schemeClr val="tx1"/>
                </a:solidFill>
              </a:rPr>
              <a:t>Private Foundation Priority</a:t>
            </a:r>
          </a:p>
        </p:txBody>
      </p:sp>
    </p:spTree>
    <p:extLst>
      <p:ext uri="{BB962C8B-B14F-4D97-AF65-F5344CB8AC3E}">
        <p14:creationId xmlns:p14="http://schemas.microsoft.com/office/powerpoint/2010/main" val="401455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Foundation</a:t>
            </a:r>
            <a:br>
              <a:rPr lang="en-US" dirty="0"/>
            </a:br>
            <a:r>
              <a:rPr lang="en-US" b="1" dirty="0">
                <a:solidFill>
                  <a:srgbClr val="00859B"/>
                </a:solidFill>
              </a:rPr>
              <a:t>Office</a:t>
            </a:r>
            <a:r>
              <a:rPr lang="en-US" b="1" dirty="0">
                <a:solidFill>
                  <a:schemeClr val="accent5"/>
                </a:solidFill>
              </a:rPr>
              <a:t> of Foundation Relations</a:t>
            </a:r>
          </a:p>
        </p:txBody>
      </p:sp>
      <p:sp>
        <p:nvSpPr>
          <p:cNvPr id="2" name="Text Placeholder 1">
            <a:extLst>
              <a:ext uri="{FF2B5EF4-FFF2-40B4-BE49-F238E27FC236}">
                <a16:creationId xmlns:a16="http://schemas.microsoft.com/office/drawing/2014/main" id="{E9A23282-7A10-446A-B1D0-83B600B82D0C}"/>
              </a:ext>
            </a:extLst>
          </p:cNvPr>
          <p:cNvSpPr>
            <a:spLocks noGrp="1"/>
          </p:cNvSpPr>
          <p:nvPr>
            <p:ph type="body" idx="1"/>
          </p:nvPr>
        </p:nvSpPr>
        <p:spPr>
          <a:xfrm>
            <a:off x="6757865" y="1741970"/>
            <a:ext cx="2557144" cy="931408"/>
          </a:xfrm>
        </p:spPr>
        <p:txBody>
          <a:bodyPr>
            <a:normAutofit/>
          </a:bodyPr>
          <a:lstStyle/>
          <a:p>
            <a:pPr algn="ctr"/>
            <a:r>
              <a:rPr lang="en-US" dirty="0">
                <a:latin typeface="Calibri"/>
                <a:ea typeface="Calibri"/>
                <a:cs typeface="Calibri"/>
              </a:rPr>
              <a:t>Aaron Shonk</a:t>
            </a:r>
          </a:p>
          <a:p>
            <a:pPr algn="r"/>
            <a:r>
              <a:rPr lang="en-US" dirty="0">
                <a:latin typeface="Calibri"/>
                <a:ea typeface="Calibri"/>
                <a:cs typeface="Calibri"/>
              </a:rPr>
              <a:t>Senior Director</a:t>
            </a: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rotWithShape="1">
          <a:blip r:embed="rId3"/>
          <a:srcRect t="3175" r="-699" b="20711"/>
          <a:stretch/>
        </p:blipFill>
        <p:spPr>
          <a:xfrm>
            <a:off x="3757309" y="3147177"/>
            <a:ext cx="2038254" cy="2033690"/>
          </a:xfrm>
          <a:prstGeom prst="flowChartConnector">
            <a:avLst/>
          </a:prstGeom>
        </p:spPr>
      </p:pic>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3503309" y="5350980"/>
            <a:ext cx="2560320" cy="823912"/>
          </a:xfrm>
        </p:spPr>
        <p:txBody>
          <a:bodyPr vert="horz" lIns="91440" tIns="45720" rIns="91440" bIns="45720" rtlCol="0" anchor="b">
            <a:noAutofit/>
          </a:bodyPr>
          <a:lstStyle/>
          <a:p>
            <a:pPr algn="ctr"/>
            <a:r>
              <a:rPr lang="en-US" dirty="0">
                <a:latin typeface="Calibri"/>
                <a:ea typeface="Calibri"/>
                <a:cs typeface="Calibri"/>
              </a:rPr>
              <a:t>Elizabeth Ocampo</a:t>
            </a:r>
          </a:p>
          <a:p>
            <a:pPr algn="ctr"/>
            <a:r>
              <a:rPr lang="en-US" dirty="0">
                <a:latin typeface="Calibri"/>
                <a:ea typeface="Calibri"/>
                <a:cs typeface="Calibri"/>
              </a:rPr>
              <a:t>Director</a:t>
            </a:r>
          </a:p>
        </p:txBody>
      </p:sp>
      <p:pic>
        <p:nvPicPr>
          <p:cNvPr id="13" name="Content Placeholder 12">
            <a:extLst>
              <a:ext uri="{FF2B5EF4-FFF2-40B4-BE49-F238E27FC236}">
                <a16:creationId xmlns:a16="http://schemas.microsoft.com/office/drawing/2014/main" id="{32D44F0F-B20A-4A4A-BA20-9EC63E74837D}"/>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29944" t="5322" r="31761" b="38052"/>
          <a:stretch/>
        </p:blipFill>
        <p:spPr>
          <a:xfrm>
            <a:off x="839788" y="3201506"/>
            <a:ext cx="2039112" cy="2010119"/>
          </a:xfrm>
          <a:prstGeom prst="flowChartConnector">
            <a:avLst/>
          </a:prstGeom>
        </p:spPr>
      </p:pic>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Kievit Offc" panose="020B0504030101020102" pitchFamily="34" charset="0"/>
                <a:ea typeface="+mn-ea"/>
                <a:cs typeface="+mn-cs"/>
              </a:rPr>
              <a:t>OSU FOUNDATION</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6004F-53F9-E74D-AC89-56EA63355CB3}" type="slidenum">
              <a:rPr kumimoji="0" lang="en-US" sz="1200" b="0" i="0" u="none" strike="noStrike" kern="1200" cap="none" spc="0" normalizeH="0" baseline="0" noProof="0" smtClean="0">
                <a:ln>
                  <a:noFill/>
                </a:ln>
                <a:solidFill>
                  <a:srgbClr val="000000"/>
                </a:solidFill>
                <a:effectLst/>
                <a:uLnTx/>
                <a:uFillTx/>
                <a:latin typeface="Kievit Offc" panose="020B0504030101020102"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Kievit Offc" panose="020B0504030101020102" pitchFamily="34" charset="0"/>
              <a:ea typeface="+mn-ea"/>
              <a:cs typeface="+mn-cs"/>
            </a:endParaRPr>
          </a:p>
        </p:txBody>
      </p:sp>
      <p:pic>
        <p:nvPicPr>
          <p:cNvPr id="15" name="Picture 14">
            <a:extLst>
              <a:ext uri="{FF2B5EF4-FFF2-40B4-BE49-F238E27FC236}">
                <a16:creationId xmlns:a16="http://schemas.microsoft.com/office/drawing/2014/main" id="{3EB2F77E-4A28-4635-ADA1-9DA0B8DB04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08" t="337" r="32747" b="42607"/>
          <a:stretch/>
        </p:blipFill>
        <p:spPr>
          <a:xfrm>
            <a:off x="9044851" y="498013"/>
            <a:ext cx="2039112" cy="2175365"/>
          </a:xfrm>
          <a:prstGeom prst="flowChartConnector">
            <a:avLst/>
          </a:prstGeom>
        </p:spPr>
      </p:pic>
      <p:sp>
        <p:nvSpPr>
          <p:cNvPr id="20" name="Text Placeholder 1">
            <a:extLst>
              <a:ext uri="{FF2B5EF4-FFF2-40B4-BE49-F238E27FC236}">
                <a16:creationId xmlns:a16="http://schemas.microsoft.com/office/drawing/2014/main" id="{9A48003F-DEA8-4396-BD33-2BB9A16F00FD}"/>
              </a:ext>
            </a:extLst>
          </p:cNvPr>
          <p:cNvSpPr txBox="1">
            <a:spLocks/>
          </p:cNvSpPr>
          <p:nvPr/>
        </p:nvSpPr>
        <p:spPr>
          <a:xfrm>
            <a:off x="580772" y="5250464"/>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Paul DuBois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Director</a:t>
            </a:r>
          </a:p>
        </p:txBody>
      </p:sp>
      <p:pic>
        <p:nvPicPr>
          <p:cNvPr id="3" name="Picture 6">
            <a:extLst>
              <a:ext uri="{FF2B5EF4-FFF2-40B4-BE49-F238E27FC236}">
                <a16:creationId xmlns:a16="http://schemas.microsoft.com/office/drawing/2014/main" id="{A6B2214E-BF1C-6843-F0A6-B3D82917A5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403" t="5902" r="32755" b="39896"/>
          <a:stretch/>
        </p:blipFill>
        <p:spPr>
          <a:xfrm>
            <a:off x="6400651" y="3147177"/>
            <a:ext cx="2039112" cy="1999765"/>
          </a:xfrm>
          <a:prstGeom prst="flowChartConnector">
            <a:avLst/>
          </a:prstGeom>
        </p:spPr>
      </p:pic>
      <p:sp>
        <p:nvSpPr>
          <p:cNvPr id="9" name="Text Placeholder 1">
            <a:extLst>
              <a:ext uri="{FF2B5EF4-FFF2-40B4-BE49-F238E27FC236}">
                <a16:creationId xmlns:a16="http://schemas.microsoft.com/office/drawing/2014/main" id="{194CF9DA-7491-3BE8-E106-8E41A7C35B02}"/>
              </a:ext>
            </a:extLst>
          </p:cNvPr>
          <p:cNvSpPr txBox="1">
            <a:spLocks/>
          </p:cNvSpPr>
          <p:nvPr/>
        </p:nvSpPr>
        <p:spPr>
          <a:xfrm>
            <a:off x="6184985" y="517628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rPr>
              <a:t>Emily Payne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rPr>
              <a:t>Assistant Director</a:t>
            </a:r>
          </a:p>
        </p:txBody>
      </p:sp>
      <p:pic>
        <p:nvPicPr>
          <p:cNvPr id="10" name="Picture 9" descr="A picture containing clothing, human face, person, smile&#10;&#10;Description automatically generated">
            <a:extLst>
              <a:ext uri="{FF2B5EF4-FFF2-40B4-BE49-F238E27FC236}">
                <a16:creationId xmlns:a16="http://schemas.microsoft.com/office/drawing/2014/main" id="{A5CDB262-3110-FE5D-086C-9E7F0926A3B4}"/>
              </a:ext>
            </a:extLst>
          </p:cNvPr>
          <p:cNvPicPr>
            <a:picLocks noChangeAspect="1"/>
          </p:cNvPicPr>
          <p:nvPr/>
        </p:nvPicPr>
        <p:blipFill rotWithShape="1">
          <a:blip r:embed="rId7">
            <a:extLst>
              <a:ext uri="{28A0092B-C50C-407E-A947-70E740481C1C}">
                <a14:useLocalDpi xmlns:a14="http://schemas.microsoft.com/office/drawing/2010/main" val="0"/>
              </a:ext>
            </a:extLst>
          </a:blip>
          <a:srcRect l="20330" t="2509" r="17751" b="36349"/>
          <a:stretch/>
        </p:blipFill>
        <p:spPr>
          <a:xfrm>
            <a:off x="9315009" y="3135262"/>
            <a:ext cx="2037203" cy="2011680"/>
          </a:xfrm>
          <a:prstGeom prst="ellipse">
            <a:avLst/>
          </a:prstGeom>
        </p:spPr>
      </p:pic>
      <p:sp>
        <p:nvSpPr>
          <p:cNvPr id="12" name="Text Placeholder 1">
            <a:extLst>
              <a:ext uri="{FF2B5EF4-FFF2-40B4-BE49-F238E27FC236}">
                <a16:creationId xmlns:a16="http://schemas.microsoft.com/office/drawing/2014/main" id="{759993F7-2881-74A3-87EB-170298CC14C2}"/>
              </a:ext>
            </a:extLst>
          </p:cNvPr>
          <p:cNvSpPr txBox="1">
            <a:spLocks/>
          </p:cNvSpPr>
          <p:nvPr/>
        </p:nvSpPr>
        <p:spPr>
          <a:xfrm>
            <a:off x="9044851" y="517628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rPr>
              <a:t>Adeline Hull</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rPr>
              <a:t>Coordinator</a:t>
            </a:r>
          </a:p>
        </p:txBody>
      </p:sp>
    </p:spTree>
    <p:extLst>
      <p:ext uri="{BB962C8B-B14F-4D97-AF65-F5344CB8AC3E}">
        <p14:creationId xmlns:p14="http://schemas.microsoft.com/office/powerpoint/2010/main" val="2854742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1259-0084-1185-E017-FD451DF24B10}"/>
              </a:ext>
            </a:extLst>
          </p:cNvPr>
          <p:cNvSpPr>
            <a:spLocks noGrp="1"/>
          </p:cNvSpPr>
          <p:nvPr>
            <p:ph type="title"/>
          </p:nvPr>
        </p:nvSpPr>
        <p:spPr/>
        <p:txBody>
          <a:bodyPr/>
          <a:lstStyle/>
          <a:p>
            <a:r>
              <a:rPr lang="en-US" b="1" dirty="0">
                <a:solidFill>
                  <a:srgbClr val="00859B"/>
                </a:solidFill>
              </a:rPr>
              <a:t>NARRATIVE - Conclusion</a:t>
            </a:r>
          </a:p>
        </p:txBody>
      </p:sp>
      <p:sp>
        <p:nvSpPr>
          <p:cNvPr id="9" name="Content Placeholder 8"/>
          <p:cNvSpPr>
            <a:spLocks noGrp="1"/>
          </p:cNvSpPr>
          <p:nvPr>
            <p:ph idx="1"/>
          </p:nvPr>
        </p:nvSpPr>
        <p:spPr/>
        <p:txBody>
          <a:bodyPr>
            <a:normAutofit/>
          </a:bodyPr>
          <a:lstStyle/>
          <a:p>
            <a:pPr marL="0" indent="0">
              <a:spcBef>
                <a:spcPts val="1800"/>
              </a:spcBef>
              <a:buNone/>
            </a:pPr>
            <a:r>
              <a:rPr lang="en-US" dirty="0"/>
              <a:t>The narrative persuades readers: </a:t>
            </a:r>
          </a:p>
          <a:p>
            <a:pPr marL="0" indent="0">
              <a:spcBef>
                <a:spcPts val="1800"/>
              </a:spcBef>
              <a:buNone/>
            </a:pPr>
            <a:r>
              <a:rPr lang="en-US" dirty="0"/>
              <a:t>1. about the nature, scope, and severity of the problem and why it needs to be addressed.</a:t>
            </a:r>
          </a:p>
          <a:p>
            <a:pPr marL="0" indent="0">
              <a:spcBef>
                <a:spcPts val="1800"/>
              </a:spcBef>
              <a:buNone/>
            </a:pPr>
            <a:r>
              <a:rPr lang="en-US" dirty="0"/>
              <a:t>2. your project is the solution to that problem, is thoughtful and informed, and is likely to succeed.</a:t>
            </a:r>
          </a:p>
          <a:p>
            <a:pPr marL="0" indent="0">
              <a:spcBef>
                <a:spcPts val="1800"/>
              </a:spcBef>
              <a:buNone/>
            </a:pPr>
            <a:r>
              <a:rPr lang="en-US" dirty="0"/>
              <a:t>3. that you are the person/team to carry out the solution.</a:t>
            </a:r>
          </a:p>
          <a:p>
            <a:pPr marL="0" indent="0">
              <a:spcBef>
                <a:spcPts val="1800"/>
              </a:spcBef>
              <a:buNone/>
            </a:pPr>
            <a:r>
              <a:rPr lang="en-US" dirty="0"/>
              <a:t>4. your problem and its solution are both a match to the funder’s societal goals.</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30</a:t>
            </a:fld>
            <a:endParaRPr lang="en-US" dirty="0"/>
          </a:p>
        </p:txBody>
      </p:sp>
    </p:spTree>
    <p:extLst>
      <p:ext uri="{BB962C8B-B14F-4D97-AF65-F5344CB8AC3E}">
        <p14:creationId xmlns:p14="http://schemas.microsoft.com/office/powerpoint/2010/main" val="153229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BD62-A2BA-5423-1D3C-E7870F702FE4}"/>
              </a:ext>
            </a:extLst>
          </p:cNvPr>
          <p:cNvSpPr>
            <a:spLocks noGrp="1"/>
          </p:cNvSpPr>
          <p:nvPr>
            <p:ph type="title"/>
          </p:nvPr>
        </p:nvSpPr>
        <p:spPr/>
        <p:txBody>
          <a:bodyPr/>
          <a:lstStyle/>
          <a:p>
            <a:r>
              <a:rPr lang="en-US" b="1" dirty="0">
                <a:solidFill>
                  <a:srgbClr val="00859B"/>
                </a:solidFill>
              </a:rPr>
              <a:t>Supplemental Documents</a:t>
            </a:r>
          </a:p>
        </p:txBody>
      </p:sp>
      <p:sp>
        <p:nvSpPr>
          <p:cNvPr id="3" name="Content Placeholder 2">
            <a:extLst>
              <a:ext uri="{FF2B5EF4-FFF2-40B4-BE49-F238E27FC236}">
                <a16:creationId xmlns:a16="http://schemas.microsoft.com/office/drawing/2014/main" id="{FBC41466-92D5-7CAC-6C05-D8E179A5046A}"/>
              </a:ext>
            </a:extLst>
          </p:cNvPr>
          <p:cNvSpPr>
            <a:spLocks noGrp="1"/>
          </p:cNvSpPr>
          <p:nvPr>
            <p:ph idx="1"/>
          </p:nvPr>
        </p:nvSpPr>
        <p:spPr/>
        <p:txBody>
          <a:bodyPr/>
          <a:lstStyle/>
          <a:p>
            <a:pPr marL="0" indent="0">
              <a:buNone/>
            </a:pPr>
            <a:r>
              <a:rPr lang="en-US" dirty="0"/>
              <a:t>In addition to the narrative, you may be asked to provide other documentation:</a:t>
            </a:r>
          </a:p>
          <a:p>
            <a:pPr marL="0" indent="0">
              <a:buNone/>
            </a:pPr>
            <a:r>
              <a:rPr lang="en-US" b="1" dirty="0">
                <a:solidFill>
                  <a:schemeClr val="tx1"/>
                </a:solidFill>
              </a:rPr>
              <a:t>Organizational Information</a:t>
            </a:r>
            <a:r>
              <a:rPr lang="en-US" dirty="0"/>
              <a:t>, i.e. mission statements, executive official contact information, board members, DEI policies, and/or proof of tax status.</a:t>
            </a:r>
          </a:p>
          <a:p>
            <a:pPr marL="0" indent="0">
              <a:buNone/>
            </a:pPr>
            <a:r>
              <a:rPr lang="en-US" b="1" dirty="0">
                <a:solidFill>
                  <a:schemeClr val="tx1"/>
                </a:solidFill>
              </a:rPr>
              <a:t>Letters of Support or Commitment</a:t>
            </a:r>
            <a:r>
              <a:rPr lang="en-US" dirty="0"/>
              <a:t> from external partners involved in the project.</a:t>
            </a:r>
          </a:p>
          <a:p>
            <a:pPr marL="0" indent="0">
              <a:buNone/>
            </a:pPr>
            <a:r>
              <a:rPr lang="en-US" b="1" dirty="0">
                <a:solidFill>
                  <a:schemeClr val="tx1"/>
                </a:solidFill>
              </a:rPr>
              <a:t>Project Budget</a:t>
            </a:r>
            <a:r>
              <a:rPr lang="en-US" dirty="0"/>
              <a:t> that details the planned expenses and revenue sources for the project.</a:t>
            </a:r>
          </a:p>
        </p:txBody>
      </p:sp>
      <p:sp>
        <p:nvSpPr>
          <p:cNvPr id="4" name="Footer Placeholder 3">
            <a:extLst>
              <a:ext uri="{FF2B5EF4-FFF2-40B4-BE49-F238E27FC236}">
                <a16:creationId xmlns:a16="http://schemas.microsoft.com/office/drawing/2014/main" id="{7D5B2810-49A9-431B-3139-3C43753DF971}"/>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A06EB370-829D-BAFC-9A52-E6A65E8C32A5}"/>
              </a:ext>
            </a:extLst>
          </p:cNvPr>
          <p:cNvSpPr>
            <a:spLocks noGrp="1"/>
          </p:cNvSpPr>
          <p:nvPr>
            <p:ph type="sldNum" sz="quarter" idx="12"/>
          </p:nvPr>
        </p:nvSpPr>
        <p:spPr/>
        <p:txBody>
          <a:bodyPr/>
          <a:lstStyle/>
          <a:p>
            <a:fld id="{AAB6004F-53F9-E74D-AC89-56EA63355CB3}" type="slidenum">
              <a:rPr lang="en-US" smtClean="0"/>
              <a:pPr/>
              <a:t>31</a:t>
            </a:fld>
            <a:endParaRPr lang="en-US" dirty="0"/>
          </a:p>
        </p:txBody>
      </p:sp>
    </p:spTree>
    <p:extLst>
      <p:ext uri="{BB962C8B-B14F-4D97-AF65-F5344CB8AC3E}">
        <p14:creationId xmlns:p14="http://schemas.microsoft.com/office/powerpoint/2010/main" val="3333145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A056-BE73-A91F-E665-274D28D54CFA}"/>
              </a:ext>
            </a:extLst>
          </p:cNvPr>
          <p:cNvSpPr>
            <a:spLocks noGrp="1"/>
          </p:cNvSpPr>
          <p:nvPr>
            <p:ph type="title"/>
          </p:nvPr>
        </p:nvSpPr>
        <p:spPr/>
        <p:txBody>
          <a:bodyPr/>
          <a:lstStyle/>
          <a:p>
            <a:r>
              <a:rPr lang="en-US" b="1" dirty="0">
                <a:solidFill>
                  <a:srgbClr val="00859B"/>
                </a:solidFill>
              </a:rPr>
              <a:t>Project Budgets</a:t>
            </a:r>
          </a:p>
        </p:txBody>
      </p:sp>
      <p:sp>
        <p:nvSpPr>
          <p:cNvPr id="3" name="Content Placeholder 2">
            <a:extLst>
              <a:ext uri="{FF2B5EF4-FFF2-40B4-BE49-F238E27FC236}">
                <a16:creationId xmlns:a16="http://schemas.microsoft.com/office/drawing/2014/main" id="{3786139E-ADBB-27C0-9C87-643EDC94EF17}"/>
              </a:ext>
            </a:extLst>
          </p:cNvPr>
          <p:cNvSpPr>
            <a:spLocks noGrp="1"/>
          </p:cNvSpPr>
          <p:nvPr>
            <p:ph idx="1"/>
          </p:nvPr>
        </p:nvSpPr>
        <p:spPr/>
        <p:txBody>
          <a:bodyPr>
            <a:normAutofit/>
          </a:bodyPr>
          <a:lstStyle/>
          <a:p>
            <a:r>
              <a:rPr lang="en-US" dirty="0"/>
              <a:t>Private foundations often limit the amount of funding that will be available in any grant program; use the funding limit as a tool to help you scale your project.</a:t>
            </a:r>
          </a:p>
          <a:p>
            <a:r>
              <a:rPr lang="en-US" dirty="0"/>
              <a:t>Ideally, you want to decide on your project budget before you begin writing narrative.</a:t>
            </a:r>
          </a:p>
          <a:p>
            <a:r>
              <a:rPr lang="en-US" dirty="0"/>
              <a:t>There are campus resources available to help you create grant budgets that will minimize post-award complications.</a:t>
            </a:r>
          </a:p>
          <a:p>
            <a:r>
              <a:rPr lang="en-US"/>
              <a:t>OSU and the OSU </a:t>
            </a:r>
            <a:r>
              <a:rPr lang="en-US" dirty="0"/>
              <a:t>Foundation work hand in hand to help you develop private foundation grant budgets.</a:t>
            </a:r>
          </a:p>
        </p:txBody>
      </p:sp>
      <p:sp>
        <p:nvSpPr>
          <p:cNvPr id="4" name="Footer Placeholder 3">
            <a:extLst>
              <a:ext uri="{FF2B5EF4-FFF2-40B4-BE49-F238E27FC236}">
                <a16:creationId xmlns:a16="http://schemas.microsoft.com/office/drawing/2014/main" id="{49F27BF1-BE93-C1DB-82CF-9F3F4C981DEE}"/>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A4BD28D1-4BB2-B0D6-7559-23C1DB6C1FD5}"/>
              </a:ext>
            </a:extLst>
          </p:cNvPr>
          <p:cNvSpPr>
            <a:spLocks noGrp="1"/>
          </p:cNvSpPr>
          <p:nvPr>
            <p:ph type="sldNum" sz="quarter" idx="12"/>
          </p:nvPr>
        </p:nvSpPr>
        <p:spPr/>
        <p:txBody>
          <a:bodyPr/>
          <a:lstStyle/>
          <a:p>
            <a:fld id="{AAB6004F-53F9-E74D-AC89-56EA63355CB3}" type="slidenum">
              <a:rPr lang="en-US" smtClean="0"/>
              <a:pPr/>
              <a:t>32</a:t>
            </a:fld>
            <a:endParaRPr lang="en-US" dirty="0"/>
          </a:p>
        </p:txBody>
      </p:sp>
    </p:spTree>
    <p:extLst>
      <p:ext uri="{BB962C8B-B14F-4D97-AF65-F5344CB8AC3E}">
        <p14:creationId xmlns:p14="http://schemas.microsoft.com/office/powerpoint/2010/main" val="186405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633471"/>
            <a:ext cx="10058400" cy="1068228"/>
          </a:xfrm>
        </p:spPr>
        <p:txBody>
          <a:bodyPr>
            <a:normAutofit fontScale="90000"/>
          </a:bodyPr>
          <a:lstStyle/>
          <a:p>
            <a:r>
              <a:rPr lang="en-US" dirty="0"/>
              <a:t>Contact us</a:t>
            </a:r>
          </a:p>
        </p:txBody>
      </p:sp>
      <p:pic>
        <p:nvPicPr>
          <p:cNvPr id="7" name="Picture 6" descr="A picture containing clothing, human face, person, smile&#10;&#10;Description automatically generated">
            <a:extLst>
              <a:ext uri="{FF2B5EF4-FFF2-40B4-BE49-F238E27FC236}">
                <a16:creationId xmlns:a16="http://schemas.microsoft.com/office/drawing/2014/main" id="{55AFBA3C-61DE-027B-501D-0C2B08AEA07F}"/>
              </a:ext>
            </a:extLst>
          </p:cNvPr>
          <p:cNvPicPr>
            <a:picLocks noChangeAspect="1"/>
          </p:cNvPicPr>
          <p:nvPr/>
        </p:nvPicPr>
        <p:blipFill rotWithShape="1">
          <a:blip r:embed="rId3">
            <a:extLst>
              <a:ext uri="{28A0092B-C50C-407E-A947-70E740481C1C}">
                <a14:useLocalDpi xmlns:a14="http://schemas.microsoft.com/office/drawing/2010/main" val="0"/>
              </a:ext>
            </a:extLst>
          </a:blip>
          <a:srcRect l="20330" t="2509" r="17751" b="36349"/>
          <a:stretch/>
        </p:blipFill>
        <p:spPr>
          <a:xfrm>
            <a:off x="4454493" y="4791412"/>
            <a:ext cx="1506411" cy="1487538"/>
          </a:xfrm>
          <a:prstGeom prst="ellipse">
            <a:avLst/>
          </a:prstGeom>
        </p:spPr>
      </p:pic>
      <p:sp>
        <p:nvSpPr>
          <p:cNvPr id="3" name="Subtitle 2"/>
          <p:cNvSpPr>
            <a:spLocks noGrp="1"/>
          </p:cNvSpPr>
          <p:nvPr>
            <p:ph type="subTitle" idx="1"/>
          </p:nvPr>
        </p:nvSpPr>
        <p:spPr>
          <a:xfrm>
            <a:off x="1066800" y="2391427"/>
            <a:ext cx="5029199" cy="4326873"/>
          </a:xfrm>
        </p:spPr>
        <p:txBody>
          <a:bodyPr>
            <a:noAutofit/>
          </a:bodyPr>
          <a:lstStyle/>
          <a:p>
            <a:r>
              <a:rPr lang="en-US" b="1" dirty="0">
                <a:solidFill>
                  <a:schemeClr val="tx1"/>
                </a:solidFill>
                <a:latin typeface="Georgia" panose="02040502050405020303" pitchFamily="18" charset="0"/>
              </a:rPr>
              <a:t>Aaron Shonk, Senior Director</a:t>
            </a:r>
          </a:p>
          <a:p>
            <a:r>
              <a:rPr lang="en-US" dirty="0">
                <a:latin typeface="Veranda"/>
                <a:hlinkClick r:id="rId4"/>
              </a:rPr>
              <a:t>Aaron.Shonk@osufoundation.org</a:t>
            </a:r>
            <a:endParaRPr lang="en-US" dirty="0">
              <a:latin typeface="Veranda"/>
            </a:endParaRPr>
          </a:p>
          <a:p>
            <a:endParaRPr lang="en-US" dirty="0"/>
          </a:p>
          <a:p>
            <a:r>
              <a:rPr lang="en-US" b="1" dirty="0">
                <a:solidFill>
                  <a:schemeClr val="tx1"/>
                </a:solidFill>
                <a:latin typeface="Georgia" panose="02040502050405020303" pitchFamily="18" charset="0"/>
              </a:rPr>
              <a:t>Elizabeth Ocampo, Director</a:t>
            </a:r>
          </a:p>
          <a:p>
            <a:r>
              <a:rPr lang="en-US" dirty="0">
                <a:latin typeface="Veranda"/>
                <a:hlinkClick r:id="rId5"/>
              </a:rPr>
              <a:t>Elizabeth.Ocampo@osufoundation.org</a:t>
            </a:r>
            <a:endParaRPr lang="en-US" dirty="0">
              <a:latin typeface="Veranda"/>
            </a:endParaRPr>
          </a:p>
          <a:p>
            <a:endParaRPr lang="en-US" dirty="0">
              <a:latin typeface="Veranda"/>
            </a:endParaRPr>
          </a:p>
          <a:p>
            <a:r>
              <a:rPr lang="en-US" b="1" dirty="0">
                <a:solidFill>
                  <a:schemeClr val="tx1"/>
                </a:solidFill>
                <a:latin typeface="Georgia" panose="02040502050405020303" pitchFamily="18" charset="0"/>
              </a:rPr>
              <a:t>Adeline Hull, Coordinator</a:t>
            </a:r>
          </a:p>
          <a:p>
            <a:r>
              <a:rPr lang="en-US" dirty="0">
                <a:latin typeface="Veranda"/>
                <a:hlinkClick r:id="rId6"/>
              </a:rPr>
              <a:t>Adeline.Hull@osufoundation.org</a:t>
            </a:r>
            <a:endParaRPr lang="en-US" dirty="0">
              <a:latin typeface="Veranda"/>
            </a:endParaRPr>
          </a:p>
          <a:p>
            <a:r>
              <a:rPr lang="en-US" sz="1800" i="1" dirty="0">
                <a:latin typeface="Veranda"/>
              </a:rPr>
              <a:t>Contact me with your questions!  </a:t>
            </a:r>
          </a:p>
        </p:txBody>
      </p:sp>
      <p:sp>
        <p:nvSpPr>
          <p:cNvPr id="14" name="Subtitle 2"/>
          <p:cNvSpPr txBox="1">
            <a:spLocks/>
          </p:cNvSpPr>
          <p:nvPr/>
        </p:nvSpPr>
        <p:spPr>
          <a:xfrm>
            <a:off x="6469052" y="2373650"/>
            <a:ext cx="4970442" cy="3833102"/>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t>Paul DuBois, Director</a:t>
            </a:r>
          </a:p>
          <a:p>
            <a:r>
              <a:rPr lang="en-US" dirty="0">
                <a:latin typeface="Veranda"/>
                <a:hlinkClick r:id="rId7"/>
              </a:rPr>
              <a:t>Paul.DuBois@osufoundation.org</a:t>
            </a:r>
            <a:r>
              <a:rPr lang="en-US" dirty="0">
                <a:latin typeface="Veranda"/>
              </a:rPr>
              <a:t> </a:t>
            </a:r>
          </a:p>
          <a:p>
            <a:endParaRPr lang="en-US" dirty="0">
              <a:latin typeface="Veranda"/>
            </a:endParaRPr>
          </a:p>
          <a:p>
            <a:r>
              <a:rPr lang="en-US" b="1" dirty="0"/>
              <a:t>Emily Payne, Assistant Director</a:t>
            </a:r>
          </a:p>
          <a:p>
            <a:r>
              <a:rPr lang="en-US" dirty="0">
                <a:latin typeface="Veranda"/>
                <a:hlinkClick r:id="rId8"/>
              </a:rPr>
              <a:t>Emily.Payne@osufoundation.org</a:t>
            </a:r>
            <a:r>
              <a:rPr lang="en-US" dirty="0">
                <a:latin typeface="Veranda"/>
              </a:rPr>
              <a:t> </a:t>
            </a:r>
          </a:p>
          <a:p>
            <a:endParaRPr lang="en-US" sz="1800" dirty="0">
              <a:latin typeface="Veranda"/>
            </a:endParaRPr>
          </a:p>
        </p:txBody>
      </p:sp>
      <p:pic>
        <p:nvPicPr>
          <p:cNvPr id="6" name="Graphic 5" descr="Badge New with solid fill">
            <a:extLst>
              <a:ext uri="{FF2B5EF4-FFF2-40B4-BE49-F238E27FC236}">
                <a16:creationId xmlns:a16="http://schemas.microsoft.com/office/drawing/2014/main" id="{50006626-2CF5-9051-18C2-812F26C32D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903" y="4979929"/>
            <a:ext cx="588173" cy="588173"/>
          </a:xfrm>
          <a:prstGeom prst="rect">
            <a:avLst/>
          </a:prstGeom>
        </p:spPr>
      </p:pic>
      <p:sp>
        <p:nvSpPr>
          <p:cNvPr id="8" name="TextBox 7">
            <a:extLst>
              <a:ext uri="{FF2B5EF4-FFF2-40B4-BE49-F238E27FC236}">
                <a16:creationId xmlns:a16="http://schemas.microsoft.com/office/drawing/2014/main" id="{6E77C2AC-603F-9E80-8D8C-51E9413BE9E9}"/>
              </a:ext>
            </a:extLst>
          </p:cNvPr>
          <p:cNvSpPr txBox="1"/>
          <p:nvPr/>
        </p:nvSpPr>
        <p:spPr>
          <a:xfrm>
            <a:off x="955704" y="1400223"/>
            <a:ext cx="9547196" cy="584775"/>
          </a:xfrm>
          <a:prstGeom prst="rect">
            <a:avLst/>
          </a:prstGeom>
          <a:noFill/>
        </p:spPr>
        <p:txBody>
          <a:bodyPr wrap="square" rtlCol="0">
            <a:spAutoFit/>
          </a:bodyPr>
          <a:lstStyle/>
          <a:p>
            <a:r>
              <a:rPr lang="en-US" sz="3200" b="1" dirty="0">
                <a:solidFill>
                  <a:schemeClr val="tx2"/>
                </a:solidFill>
              </a:rPr>
              <a:t>www.fororegonstate.org/foundationrelations</a:t>
            </a:r>
          </a:p>
        </p:txBody>
      </p:sp>
    </p:spTree>
    <p:extLst>
      <p:ext uri="{BB962C8B-B14F-4D97-AF65-F5344CB8AC3E}">
        <p14:creationId xmlns:p14="http://schemas.microsoft.com/office/powerpoint/2010/main" val="3410544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dirty="0"/>
              <a:t>OSU FOUNDATION</a:t>
            </a:r>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34</a:t>
            </a:fld>
            <a:endParaRPr lang="en-US" dirty="0"/>
          </a:p>
        </p:txBody>
      </p:sp>
      <p:sp>
        <p:nvSpPr>
          <p:cNvPr id="11" name="Title 10"/>
          <p:cNvSpPr>
            <a:spLocks noGrp="1"/>
          </p:cNvSpPr>
          <p:nvPr>
            <p:ph type="ctrTitle"/>
          </p:nvPr>
        </p:nvSpPr>
        <p:spPr>
          <a:xfrm>
            <a:off x="1098123" y="2569028"/>
            <a:ext cx="4997877" cy="2851373"/>
          </a:xfrm>
        </p:spPr>
        <p:txBody>
          <a:bodyPr/>
          <a:lstStyle/>
          <a:p>
            <a:r>
              <a:rPr lang="en-US" dirty="0"/>
              <a:t>Questions?</a:t>
            </a:r>
          </a:p>
        </p:txBody>
      </p:sp>
    </p:spTree>
    <p:extLst>
      <p:ext uri="{BB962C8B-B14F-4D97-AF65-F5344CB8AC3E}">
        <p14:creationId xmlns:p14="http://schemas.microsoft.com/office/powerpoint/2010/main" val="247632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chemeClr val="accent5"/>
                </a:solidFill>
                <a:latin typeface="Rufina-Stencil-Bold"/>
              </a:rPr>
              <a:t>Foundation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The OSU Foundation Office of Foundation Relations is here to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help</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get you funding</a:t>
            </a:r>
          </a:p>
          <a:p>
            <a:pPr marL="0" indent="0">
              <a:buNone/>
            </a:pPr>
            <a:endParaRPr lang="en-US" dirty="0"/>
          </a:p>
          <a:p>
            <a:r>
              <a:rPr lang="en-US" dirty="0"/>
              <a:t>Prospect research, vetting</a:t>
            </a:r>
          </a:p>
          <a:p>
            <a:r>
              <a:rPr lang="en-US" dirty="0"/>
              <a:t>Relationship development with private foundations</a:t>
            </a:r>
          </a:p>
          <a:p>
            <a:r>
              <a:rPr lang="en-US" dirty="0">
                <a:latin typeface="Kievit Offc"/>
              </a:rPr>
              <a:t>Proposal review, editing, and submission</a:t>
            </a:r>
          </a:p>
          <a:p>
            <a:r>
              <a:rPr lang="en-US" dirty="0"/>
              <a:t>Post-award report coordination and submission</a:t>
            </a:r>
          </a:p>
          <a:p>
            <a:r>
              <a:rPr lang="en-US" dirty="0"/>
              <a:t>Grant and proposal development training</a:t>
            </a: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4</a:t>
            </a:fld>
            <a:endParaRPr lang="en-US" dirty="0"/>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45329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236A-15AE-9090-4B2F-55B03F7B7953}"/>
              </a:ext>
            </a:extLst>
          </p:cNvPr>
          <p:cNvSpPr>
            <a:spLocks noGrp="1"/>
          </p:cNvSpPr>
          <p:nvPr>
            <p:ph type="title"/>
          </p:nvPr>
        </p:nvSpPr>
        <p:spPr/>
        <p:txBody>
          <a:bodyPr>
            <a:normAutofit fontScale="90000"/>
          </a:bodyPr>
          <a:lstStyle/>
          <a:p>
            <a:r>
              <a:rPr lang="en-US" sz="8000" dirty="0">
                <a:solidFill>
                  <a:schemeClr val="bg1"/>
                </a:solidFill>
                <a:latin typeface="Stratum2 Bold"/>
              </a:rPr>
              <a:t>TOOLS FOR FINDING FUNDING OPPORTUNITIES</a:t>
            </a:r>
          </a:p>
        </p:txBody>
      </p:sp>
    </p:spTree>
    <p:extLst>
      <p:ext uri="{BB962C8B-B14F-4D97-AF65-F5344CB8AC3E}">
        <p14:creationId xmlns:p14="http://schemas.microsoft.com/office/powerpoint/2010/main" val="316608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181D18-C2DB-9185-4FE3-AB10FFEC74C6}"/>
              </a:ext>
            </a:extLst>
          </p:cNvPr>
          <p:cNvSpPr>
            <a:spLocks noGrp="1"/>
          </p:cNvSpPr>
          <p:nvPr>
            <p:ph type="title"/>
          </p:nvPr>
        </p:nvSpPr>
        <p:spPr/>
        <p:txBody>
          <a:bodyPr>
            <a:normAutofit/>
          </a:bodyPr>
          <a:lstStyle/>
          <a:p>
            <a:r>
              <a:rPr lang="en-US" b="1" dirty="0"/>
              <a:t>FOUNDATION RELATIONS WEBSITE</a:t>
            </a:r>
            <a:br>
              <a:rPr lang="en-US" dirty="0"/>
            </a:br>
            <a:r>
              <a:rPr lang="en-US" dirty="0">
                <a:hlinkClick r:id="rId2"/>
              </a:rPr>
              <a:t>www.fororegonstate.org/foundationrelations</a:t>
            </a:r>
            <a:r>
              <a:rPr lang="en-US" dirty="0"/>
              <a:t> </a:t>
            </a:r>
          </a:p>
        </p:txBody>
      </p:sp>
      <p:pic>
        <p:nvPicPr>
          <p:cNvPr id="10" name="Content Placeholder 9">
            <a:extLst>
              <a:ext uri="{FF2B5EF4-FFF2-40B4-BE49-F238E27FC236}">
                <a16:creationId xmlns:a16="http://schemas.microsoft.com/office/drawing/2014/main" id="{2DEED71F-657E-98F9-5EC6-565CFEEB0F88}"/>
              </a:ext>
            </a:extLst>
          </p:cNvPr>
          <p:cNvPicPr>
            <a:picLocks noGrp="1" noChangeAspect="1"/>
          </p:cNvPicPr>
          <p:nvPr>
            <p:ph idx="1"/>
          </p:nvPr>
        </p:nvPicPr>
        <p:blipFill>
          <a:blip r:embed="rId3"/>
          <a:stretch>
            <a:fillRect/>
          </a:stretch>
        </p:blipFill>
        <p:spPr>
          <a:xfrm>
            <a:off x="838200" y="1883955"/>
            <a:ext cx="10515600" cy="4234677"/>
          </a:xfrm>
        </p:spPr>
      </p:pic>
      <p:sp>
        <p:nvSpPr>
          <p:cNvPr id="5" name="Footer Placeholder 4">
            <a:extLst>
              <a:ext uri="{FF2B5EF4-FFF2-40B4-BE49-F238E27FC236}">
                <a16:creationId xmlns:a16="http://schemas.microsoft.com/office/drawing/2014/main" id="{9A4AF68A-E023-C52D-9196-58C75F99E308}"/>
              </a:ext>
            </a:extLst>
          </p:cNvPr>
          <p:cNvSpPr>
            <a:spLocks noGrp="1"/>
          </p:cNvSpPr>
          <p:nvPr>
            <p:ph type="ftr" sz="quarter" idx="11"/>
          </p:nvPr>
        </p:nvSpPr>
        <p:spPr/>
        <p:txBody>
          <a:bodyPr/>
          <a:lstStyle/>
          <a:p>
            <a:r>
              <a:rPr lang="en-US" dirty="0"/>
              <a:t>OREGON STATE UNIVERSITY</a:t>
            </a:r>
          </a:p>
        </p:txBody>
      </p:sp>
      <p:sp>
        <p:nvSpPr>
          <p:cNvPr id="6" name="Slide Number Placeholder 5">
            <a:extLst>
              <a:ext uri="{FF2B5EF4-FFF2-40B4-BE49-F238E27FC236}">
                <a16:creationId xmlns:a16="http://schemas.microsoft.com/office/drawing/2014/main" id="{30CC1F87-BE7A-6BBF-6B98-E3EA76922073}"/>
              </a:ext>
            </a:extLst>
          </p:cNvPr>
          <p:cNvSpPr>
            <a:spLocks noGrp="1"/>
          </p:cNvSpPr>
          <p:nvPr>
            <p:ph type="sldNum" sz="quarter" idx="12"/>
          </p:nvPr>
        </p:nvSpPr>
        <p:spPr/>
        <p:txBody>
          <a:bodyPr/>
          <a:lstStyle/>
          <a:p>
            <a:fld id="{AAB6004F-53F9-E74D-AC89-56EA63355CB3}" type="slidenum">
              <a:rPr lang="en-US" smtClean="0"/>
              <a:pPr/>
              <a:t>6</a:t>
            </a:fld>
            <a:endParaRPr lang="en-US" dirty="0"/>
          </a:p>
        </p:txBody>
      </p:sp>
    </p:spTree>
    <p:extLst>
      <p:ext uri="{BB962C8B-B14F-4D97-AF65-F5344CB8AC3E}">
        <p14:creationId xmlns:p14="http://schemas.microsoft.com/office/powerpoint/2010/main" val="264480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E9635EB-C7E7-A3B2-B2F0-B35BD7BE14C6}"/>
              </a:ext>
            </a:extLst>
          </p:cNvPr>
          <p:cNvSpPr>
            <a:spLocks noGrp="1"/>
          </p:cNvSpPr>
          <p:nvPr>
            <p:ph type="title"/>
          </p:nvPr>
        </p:nvSpPr>
        <p:spPr/>
        <p:txBody>
          <a:bodyPr>
            <a:normAutofit/>
          </a:bodyPr>
          <a:lstStyle/>
          <a:p>
            <a:r>
              <a:rPr lang="en-US" b="1" dirty="0"/>
              <a:t>RFP Newsletter</a:t>
            </a:r>
          </a:p>
        </p:txBody>
      </p:sp>
      <p:sp>
        <p:nvSpPr>
          <p:cNvPr id="9" name="Content Placeholder 8"/>
          <p:cNvSpPr>
            <a:spLocks noGrp="1"/>
          </p:cNvSpPr>
          <p:nvPr>
            <p:ph sz="half" idx="2"/>
          </p:nvPr>
        </p:nvSpPr>
        <p:spPr/>
        <p:txBody>
          <a:bodyPr vert="horz" lIns="91440" tIns="45720" rIns="91440" bIns="45720" rtlCol="0" anchor="t">
            <a:noAutofit/>
          </a:bodyPr>
          <a:lstStyle/>
          <a:p>
            <a:pPr marL="0" indent="0">
              <a:buNone/>
            </a:pPr>
            <a:r>
              <a:rPr lang="en-US" sz="3200" dirty="0"/>
              <a:t>The OSU Foundation’s RFP newsletter is the most comprehensive listing of the open funding opportunities we are monitoring at any given time.</a:t>
            </a:r>
          </a:p>
        </p:txBody>
      </p:sp>
      <p:sp>
        <p:nvSpPr>
          <p:cNvPr id="17" name="Content Placeholder 16">
            <a:extLst>
              <a:ext uri="{FF2B5EF4-FFF2-40B4-BE49-F238E27FC236}">
                <a16:creationId xmlns:a16="http://schemas.microsoft.com/office/drawing/2014/main" id="{44A4F2D2-F30C-9F1A-F07F-55F62AB58D07}"/>
              </a:ext>
            </a:extLst>
          </p:cNvPr>
          <p:cNvSpPr>
            <a:spLocks noGrp="1"/>
          </p:cNvSpPr>
          <p:nvPr>
            <p:ph sz="quarter" idx="4"/>
          </p:nvPr>
        </p:nvSpPr>
        <p:spPr/>
        <p:txBody>
          <a:bodyPr vert="horz" lIns="91440" tIns="45720" rIns="91440" bIns="45720" rtlCol="0" anchor="t">
            <a:normAutofit/>
          </a:bodyPr>
          <a:lstStyle/>
          <a:p>
            <a:pPr marL="0" indent="0">
              <a:buNone/>
            </a:pPr>
            <a:r>
              <a:rPr lang="en-US" u="sng" dirty="0">
                <a:solidFill>
                  <a:schemeClr val="tx2"/>
                </a:solidFill>
                <a:latin typeface="Verdana"/>
                <a:ea typeface="Verdana"/>
              </a:rPr>
              <a:t>Four tabs at the bottom</a:t>
            </a:r>
            <a:r>
              <a:rPr lang="en-US" dirty="0">
                <a:solidFill>
                  <a:schemeClr val="tx2"/>
                </a:solidFill>
                <a:latin typeface="Verdana"/>
                <a:ea typeface="Verdana"/>
              </a:rPr>
              <a:t>: </a:t>
            </a:r>
            <a:endParaRPr lang="en-US" dirty="0">
              <a:solidFill>
                <a:schemeClr val="tx2"/>
              </a:solidFill>
            </a:endParaRPr>
          </a:p>
          <a:p>
            <a:r>
              <a:rPr lang="en-US" dirty="0">
                <a:solidFill>
                  <a:schemeClr val="tx2"/>
                </a:solidFill>
                <a:latin typeface="Verdana"/>
                <a:ea typeface="Verdana"/>
              </a:rPr>
              <a:t>New Opportunities</a:t>
            </a:r>
          </a:p>
          <a:p>
            <a:r>
              <a:rPr lang="en-US" dirty="0">
                <a:solidFill>
                  <a:schemeClr val="tx2"/>
                </a:solidFill>
                <a:latin typeface="Verdana"/>
                <a:ea typeface="Verdana"/>
              </a:rPr>
              <a:t>Rolling Deadlines</a:t>
            </a:r>
          </a:p>
          <a:p>
            <a:r>
              <a:rPr lang="en-US" dirty="0">
                <a:solidFill>
                  <a:schemeClr val="tx2"/>
                </a:solidFill>
                <a:latin typeface="Verdana"/>
                <a:ea typeface="Verdana"/>
              </a:rPr>
              <a:t>Previous Announcements</a:t>
            </a:r>
          </a:p>
          <a:p>
            <a:r>
              <a:rPr lang="en-US" dirty="0">
                <a:solidFill>
                  <a:schemeClr val="tx2"/>
                </a:solidFill>
                <a:latin typeface="Verdana"/>
                <a:ea typeface="Verdana"/>
              </a:rPr>
              <a:t>Contact Info</a:t>
            </a:r>
          </a:p>
          <a:p>
            <a:endParaRPr lang="en-US" dirty="0">
              <a:solidFill>
                <a:schemeClr val="tx2"/>
              </a:solidFill>
              <a:ea typeface="Verdana"/>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7</a:t>
            </a:fld>
            <a:endParaRPr lang="en-US" dirty="0"/>
          </a:p>
        </p:txBody>
      </p:sp>
      <p:sp>
        <p:nvSpPr>
          <p:cNvPr id="2" name="TextBox 1">
            <a:extLst>
              <a:ext uri="{FF2B5EF4-FFF2-40B4-BE49-F238E27FC236}">
                <a16:creationId xmlns:a16="http://schemas.microsoft.com/office/drawing/2014/main" id="{E4828731-DF1E-F317-C66A-320C20FB3FD9}"/>
              </a:ext>
            </a:extLst>
          </p:cNvPr>
          <p:cNvSpPr txBox="1"/>
          <p:nvPr/>
        </p:nvSpPr>
        <p:spPr>
          <a:xfrm>
            <a:off x="836612" y="1518707"/>
            <a:ext cx="10515600" cy="646331"/>
          </a:xfrm>
          <a:prstGeom prst="rect">
            <a:avLst/>
          </a:prstGeom>
          <a:noFill/>
        </p:spPr>
        <p:txBody>
          <a:bodyPr wrap="square" rtlCol="0">
            <a:spAutoFit/>
          </a:bodyPr>
          <a:lstStyle/>
          <a:p>
            <a:r>
              <a:rPr lang="en-US" sz="3200" u="sng" dirty="0">
                <a:solidFill>
                  <a:srgbClr val="0563C1"/>
                </a:solidFill>
                <a:effectLst/>
                <a:latin typeface="Calibri" panose="020F0502020204030204" pitchFamily="34" charset="0"/>
                <a:ea typeface="Calibri" panose="020F0502020204030204" pitchFamily="34" charset="0"/>
                <a:hlinkClick r:id="rId3"/>
              </a:rPr>
              <a:t>https</a:t>
            </a:r>
            <a:r>
              <a:rPr lang="en-US" sz="3600" u="sng" dirty="0">
                <a:solidFill>
                  <a:srgbClr val="0563C1"/>
                </a:solidFill>
                <a:effectLst/>
                <a:latin typeface="Calibri" panose="020F0502020204030204" pitchFamily="34" charset="0"/>
                <a:ea typeface="Calibri" panose="020F0502020204030204" pitchFamily="34" charset="0"/>
                <a:hlinkClick r:id="rId3"/>
              </a:rPr>
              <a:t>://fororegonstate.org/</a:t>
            </a:r>
            <a:r>
              <a:rPr lang="en-US" sz="3600" u="sng" dirty="0">
                <a:solidFill>
                  <a:srgbClr val="0563C1"/>
                </a:solidFill>
                <a:effectLst/>
                <a:latin typeface="Calibri" panose="020F0502020204030204" pitchFamily="34" charset="0"/>
                <a:ea typeface="Calibri" panose="020F0502020204030204" pitchFamily="34" charset="0"/>
                <a:hlinkClick r:id="rId4"/>
              </a:rPr>
              <a:t>fundingopportunities</a:t>
            </a:r>
            <a:endParaRPr lang="en-US" sz="3600" dirty="0"/>
          </a:p>
        </p:txBody>
      </p:sp>
      <p:sp>
        <p:nvSpPr>
          <p:cNvPr id="3" name="Rectangle: Rounded Corners 2">
            <a:extLst>
              <a:ext uri="{FF2B5EF4-FFF2-40B4-BE49-F238E27FC236}">
                <a16:creationId xmlns:a16="http://schemas.microsoft.com/office/drawing/2014/main" id="{FB0A1B53-2E6A-1AEB-893D-CEF416C7B52B}"/>
              </a:ext>
            </a:extLst>
          </p:cNvPr>
          <p:cNvSpPr/>
          <p:nvPr/>
        </p:nvSpPr>
        <p:spPr>
          <a:xfrm>
            <a:off x="7365329" y="5176837"/>
            <a:ext cx="3528096" cy="10708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solidFill>
              </a:rPr>
              <a:t>TIP: Use Ctrl + F to search the whole spreadsheet for keywords</a:t>
            </a:r>
          </a:p>
        </p:txBody>
      </p:sp>
    </p:spTree>
    <p:extLst>
      <p:ext uri="{BB962C8B-B14F-4D97-AF65-F5344CB8AC3E}">
        <p14:creationId xmlns:p14="http://schemas.microsoft.com/office/powerpoint/2010/main" val="415677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DF3788E-9363-BA87-06E0-2C4DAFCD19F6}"/>
              </a:ext>
            </a:extLst>
          </p:cNvPr>
          <p:cNvPicPr>
            <a:picLocks noGrp="1" noChangeAspect="1"/>
          </p:cNvPicPr>
          <p:nvPr>
            <p:ph idx="1"/>
          </p:nvPr>
        </p:nvPicPr>
        <p:blipFill>
          <a:blip r:embed="rId2"/>
          <a:stretch>
            <a:fillRect/>
          </a:stretch>
        </p:blipFill>
        <p:spPr>
          <a:xfrm>
            <a:off x="409253" y="266700"/>
            <a:ext cx="8322623" cy="6233335"/>
          </a:xfrm>
        </p:spPr>
      </p:pic>
      <p:sp>
        <p:nvSpPr>
          <p:cNvPr id="2" name="Title 1">
            <a:extLst>
              <a:ext uri="{FF2B5EF4-FFF2-40B4-BE49-F238E27FC236}">
                <a16:creationId xmlns:a16="http://schemas.microsoft.com/office/drawing/2014/main" id="{8083F88D-4761-F903-F286-CF894455BAFE}"/>
              </a:ext>
            </a:extLst>
          </p:cNvPr>
          <p:cNvSpPr>
            <a:spLocks noGrp="1"/>
          </p:cNvSpPr>
          <p:nvPr>
            <p:ph type="title"/>
          </p:nvPr>
        </p:nvSpPr>
        <p:spPr>
          <a:xfrm>
            <a:off x="8860665" y="970433"/>
            <a:ext cx="2922082" cy="3331111"/>
          </a:xfrm>
        </p:spPr>
        <p:txBody>
          <a:bodyPr>
            <a:normAutofit/>
          </a:bodyPr>
          <a:lstStyle/>
          <a:p>
            <a:r>
              <a:rPr lang="en-US" sz="4000" b="1" dirty="0">
                <a:hlinkClick r:id="rId3"/>
              </a:rPr>
              <a:t>Current RFP Newsletter</a:t>
            </a:r>
            <a:endParaRPr lang="en-US" sz="4000" b="1" dirty="0"/>
          </a:p>
        </p:txBody>
      </p:sp>
      <p:sp>
        <p:nvSpPr>
          <p:cNvPr id="4" name="Footer Placeholder 3">
            <a:extLst>
              <a:ext uri="{FF2B5EF4-FFF2-40B4-BE49-F238E27FC236}">
                <a16:creationId xmlns:a16="http://schemas.microsoft.com/office/drawing/2014/main" id="{24E4ED26-21EF-0452-E2EA-03542CA9D69D}"/>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E81E4916-4212-B477-65AE-E6A74F87A2C0}"/>
              </a:ext>
            </a:extLst>
          </p:cNvPr>
          <p:cNvSpPr>
            <a:spLocks noGrp="1"/>
          </p:cNvSpPr>
          <p:nvPr>
            <p:ph type="sldNum" sz="quarter" idx="12"/>
          </p:nvPr>
        </p:nvSpPr>
        <p:spPr/>
        <p:txBody>
          <a:bodyPr/>
          <a:lstStyle/>
          <a:p>
            <a:fld id="{AAB6004F-53F9-E74D-AC89-56EA63355CB3}" type="slidenum">
              <a:rPr lang="en-US" smtClean="0"/>
              <a:pPr/>
              <a:t>8</a:t>
            </a:fld>
            <a:endParaRPr lang="en-US" dirty="0"/>
          </a:p>
        </p:txBody>
      </p:sp>
    </p:spTree>
    <p:extLst>
      <p:ext uri="{BB962C8B-B14F-4D97-AF65-F5344CB8AC3E}">
        <p14:creationId xmlns:p14="http://schemas.microsoft.com/office/powerpoint/2010/main" val="395178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7FF3109-E581-230A-F1DA-3BF17E09B7FB}"/>
              </a:ext>
            </a:extLst>
          </p:cNvPr>
          <p:cNvSpPr>
            <a:spLocks noGrp="1"/>
          </p:cNvSpPr>
          <p:nvPr>
            <p:ph type="title"/>
          </p:nvPr>
        </p:nvSpPr>
        <p:spPr/>
        <p:txBody>
          <a:bodyPr/>
          <a:lstStyle/>
          <a:p>
            <a:r>
              <a:rPr lang="en-US" b="1" dirty="0"/>
              <a:t>GrantForward</a:t>
            </a:r>
          </a:p>
        </p:txBody>
      </p:sp>
      <p:sp>
        <p:nvSpPr>
          <p:cNvPr id="9" name="Content Placeholder 8"/>
          <p:cNvSpPr>
            <a:spLocks noGrp="1"/>
          </p:cNvSpPr>
          <p:nvPr>
            <p:ph idx="1"/>
          </p:nvPr>
        </p:nvSpPr>
        <p:spPr/>
        <p:txBody>
          <a:bodyPr vert="horz" lIns="91440" tIns="45720" rIns="91440" bIns="45720" rtlCol="0" anchor="t">
            <a:normAutofit/>
          </a:bodyPr>
          <a:lstStyle/>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hlinkClick r:id="rId3"/>
              </a:rPr>
              <a:t>https://guides.library.oregonstate.edu/grants</a:t>
            </a:r>
            <a:r>
              <a:rPr lang="en-US" sz="26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latin typeface="Verdana"/>
                <a:ea typeface="Verdana"/>
              </a:rPr>
              <a:t>A subscription database that allows users to search for both federal and private funding opportunities. Sort by category, sponsor type, deadline, and more.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Use advanced search terms, save searches, and subscribe to receive automated notifications.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9</a:t>
            </a:fld>
            <a:endParaRPr lang="en-US" dirty="0"/>
          </a:p>
        </p:txBody>
      </p:sp>
      <p:pic>
        <p:nvPicPr>
          <p:cNvPr id="3" name="Picture 2">
            <a:extLst>
              <a:ext uri="{FF2B5EF4-FFF2-40B4-BE49-F238E27FC236}">
                <a16:creationId xmlns:a16="http://schemas.microsoft.com/office/drawing/2014/main" id="{31AF1A63-D994-77C8-C3AF-FD72E1A6A423}"/>
              </a:ext>
            </a:extLst>
          </p:cNvPr>
          <p:cNvPicPr>
            <a:picLocks noChangeAspect="1"/>
          </p:cNvPicPr>
          <p:nvPr/>
        </p:nvPicPr>
        <p:blipFill>
          <a:blip r:embed="rId4"/>
          <a:stretch>
            <a:fillRect/>
          </a:stretch>
        </p:blipFill>
        <p:spPr>
          <a:xfrm>
            <a:off x="6909788" y="499897"/>
            <a:ext cx="4734586" cy="1190791"/>
          </a:xfrm>
          <a:prstGeom prst="rect">
            <a:avLst/>
          </a:prstGeom>
        </p:spPr>
      </p:pic>
    </p:spTree>
    <p:extLst>
      <p:ext uri="{BB962C8B-B14F-4D97-AF65-F5344CB8AC3E}">
        <p14:creationId xmlns:p14="http://schemas.microsoft.com/office/powerpoint/2010/main" val="27980447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9d5d7b-c6d5-4464-a2eb-406c707fb8ca" xsi:nil="true"/>
    <lcf76f155ced4ddcb4097134ff3c332f xmlns="ec6b7397-146d-4606-9a22-7d9119cb26b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91D444DA73DB4693C15392605C3657" ma:contentTypeVersion="16" ma:contentTypeDescription="Create a new document." ma:contentTypeScope="" ma:versionID="9112d569bb060a8e27c9b20386db1996">
  <xsd:schema xmlns:xsd="http://www.w3.org/2001/XMLSchema" xmlns:xs="http://www.w3.org/2001/XMLSchema" xmlns:p="http://schemas.microsoft.com/office/2006/metadata/properties" xmlns:ns2="ec6b7397-146d-4606-9a22-7d9119cb26b6" xmlns:ns3="5e9d5d7b-c6d5-4464-a2eb-406c707fb8ca" targetNamespace="http://schemas.microsoft.com/office/2006/metadata/properties" ma:root="true" ma:fieldsID="cc13e5a477f180cf6d76d7bdd39973be" ns2:_="" ns3:_="">
    <xsd:import namespace="ec6b7397-146d-4606-9a22-7d9119cb26b6"/>
    <xsd:import namespace="5e9d5d7b-c6d5-4464-a2eb-406c707fb8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7397-146d-4606-9a22-7d9119cb2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aeaf66-3fa2-4ded-85b8-4a8fbeb40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d5d7b-c6d5-4464-a2eb-406c707fb8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ade1c5-d023-4e0b-bf97-5bf873781ac8}" ma:internalName="TaxCatchAll" ma:showField="CatchAllData" ma:web="5e9d5d7b-c6d5-4464-a2eb-406c707fb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3C70D-D8F1-40DB-A4C8-FAF4168B28FC}">
  <ds:schemaRefs>
    <ds:schemaRef ds:uri="http://www.w3.org/XML/1998/namespace"/>
    <ds:schemaRef ds:uri="http://purl.org/dc/elements/1.1/"/>
    <ds:schemaRef ds:uri="http://schemas.microsoft.com/office/2006/documentManagement/types"/>
    <ds:schemaRef ds:uri="5e9d5d7b-c6d5-4464-a2eb-406c707fb8ca"/>
    <ds:schemaRef ds:uri="http://schemas.microsoft.com/office/infopath/2007/PartnerControls"/>
    <ds:schemaRef ds:uri="ec6b7397-146d-4606-9a22-7d9119cb26b6"/>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3DAE256-4ACF-4E13-9D48-245BF7296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b7397-146d-4606-9a22-7d9119cb26b6"/>
    <ds:schemaRef ds:uri="5e9d5d7b-c6d5-4464-a2eb-406c707fb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3E93A6-F381-442A-BF82-35BF8DDBE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536</TotalTime>
  <Words>3081</Words>
  <Application>Microsoft Office PowerPoint</Application>
  <PresentationFormat>Widescreen</PresentationFormat>
  <Paragraphs>366</Paragraphs>
  <Slides>34</Slides>
  <Notes>26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Office Theme</vt:lpstr>
      <vt:lpstr>Office of foundation relations</vt:lpstr>
      <vt:lpstr>Topics</vt:lpstr>
      <vt:lpstr>OSU Foundation Office of Foundation Relations</vt:lpstr>
      <vt:lpstr>Foundation Relations Services</vt:lpstr>
      <vt:lpstr>TOOLS FOR FINDING FUNDING OPPORTUNITIES</vt:lpstr>
      <vt:lpstr>FOUNDATION RELATIONS WEBSITE www.fororegonstate.org/foundationrelations </vt:lpstr>
      <vt:lpstr>RFP Newsletter</vt:lpstr>
      <vt:lpstr>Current RFP Newsletter</vt:lpstr>
      <vt:lpstr>GrantForward</vt:lpstr>
      <vt:lpstr>Philanthropy News Digest</vt:lpstr>
      <vt:lpstr>Cooperative Approach</vt:lpstr>
      <vt:lpstr>Playing Matchmaker</vt:lpstr>
      <vt:lpstr>COMPONENTS OF A PRIVATE GRANT PROPOSAL</vt:lpstr>
      <vt:lpstr>NARRATIVE</vt:lpstr>
      <vt:lpstr>Five Major Components</vt:lpstr>
      <vt:lpstr>Need or Problem Statement</vt:lpstr>
      <vt:lpstr>Example #1</vt:lpstr>
      <vt:lpstr>Example #1 – what not to do</vt:lpstr>
      <vt:lpstr>Example #2</vt:lpstr>
      <vt:lpstr>The basic elements of a well-written Need Statement: </vt:lpstr>
      <vt:lpstr>Why is the Need Statement Important? </vt:lpstr>
      <vt:lpstr>Project Design/Solution</vt:lpstr>
      <vt:lpstr>IMPORTANT: Connect the pieces</vt:lpstr>
      <vt:lpstr>Management Plan</vt:lpstr>
      <vt:lpstr>Management Plan Example</vt:lpstr>
      <vt:lpstr>Key Personnel</vt:lpstr>
      <vt:lpstr>Evaluation</vt:lpstr>
      <vt:lpstr>Evaluation</vt:lpstr>
      <vt:lpstr>IMPORTANT: Connect the pieces</vt:lpstr>
      <vt:lpstr>NARRATIVE - Conclusion</vt:lpstr>
      <vt:lpstr>Supplemental Documents</vt:lpstr>
      <vt:lpstr>Project Budgets</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Ocampo, Elizabeth</cp:lastModifiedBy>
  <cp:revision>8</cp:revision>
  <dcterms:created xsi:type="dcterms:W3CDTF">2023-03-13T21:52:41Z</dcterms:created>
  <dcterms:modified xsi:type="dcterms:W3CDTF">2023-05-24T19:38:02Z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0x010100A791D444DA73DB4693C15392605C3657</vt:lpwstr>
  </property>
  <property fmtid="{D5CDD505-2E9C-101B-9397-08002B2CF9AE}" pid="3" name="MediaServiceImageTags">
    <vt:lpwstr/>
  </property>
</Properties>
</file>