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6" r:id="rId5"/>
  </p:sldMasterIdLst>
  <p:notesMasterIdLst>
    <p:notesMasterId r:id="rId45"/>
  </p:notesMasterIdLst>
  <p:sldIdLst>
    <p:sldId id="373" r:id="rId6"/>
    <p:sldId id="374" r:id="rId7"/>
    <p:sldId id="405" r:id="rId8"/>
    <p:sldId id="333" r:id="rId9"/>
    <p:sldId id="383" r:id="rId10"/>
    <p:sldId id="313" r:id="rId11"/>
    <p:sldId id="384" r:id="rId12"/>
    <p:sldId id="283" r:id="rId13"/>
    <p:sldId id="385" r:id="rId14"/>
    <p:sldId id="386" r:id="rId15"/>
    <p:sldId id="395" r:id="rId16"/>
    <p:sldId id="388" r:id="rId17"/>
    <p:sldId id="389" r:id="rId18"/>
    <p:sldId id="375" r:id="rId19"/>
    <p:sldId id="390" r:id="rId20"/>
    <p:sldId id="391" r:id="rId21"/>
    <p:sldId id="392" r:id="rId22"/>
    <p:sldId id="393" r:id="rId23"/>
    <p:sldId id="394" r:id="rId24"/>
    <p:sldId id="404" r:id="rId25"/>
    <p:sldId id="376" r:id="rId26"/>
    <p:sldId id="396" r:id="rId27"/>
    <p:sldId id="378" r:id="rId28"/>
    <p:sldId id="402" r:id="rId29"/>
    <p:sldId id="350" r:id="rId30"/>
    <p:sldId id="363" r:id="rId31"/>
    <p:sldId id="353" r:id="rId32"/>
    <p:sldId id="381" r:id="rId33"/>
    <p:sldId id="382" r:id="rId34"/>
    <p:sldId id="403" r:id="rId35"/>
    <p:sldId id="397" r:id="rId36"/>
    <p:sldId id="379" r:id="rId37"/>
    <p:sldId id="398" r:id="rId38"/>
    <p:sldId id="399" r:id="rId39"/>
    <p:sldId id="400" r:id="rId40"/>
    <p:sldId id="358" r:id="rId41"/>
    <p:sldId id="401" r:id="rId42"/>
    <p:sldId id="319" r:id="rId43"/>
    <p:sldId id="25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7ACA2"/>
    <a:srgbClr val="0085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1C466F-F500-44E7-BC8E-C14ECC6014A4}" v="93" dt="2025-05-15T17:57:12.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092" autoAdjust="0"/>
  </p:normalViewPr>
  <p:slideViewPr>
    <p:cSldViewPr snapToGrid="0">
      <p:cViewPr varScale="1">
        <p:scale>
          <a:sx n="82" d="100"/>
          <a:sy n="82" d="100"/>
        </p:scale>
        <p:origin x="16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79644-6FB4-4135-9513-BE49551804D5}" type="datetimeFigureOut">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44820-594D-4312-82F8-6E11BE48DA4D}" type="slidenum">
              <a:t>‹#›</a:t>
            </a:fld>
            <a:endParaRPr lang="en-US"/>
          </a:p>
        </p:txBody>
      </p:sp>
    </p:spTree>
    <p:extLst>
      <p:ext uri="{BB962C8B-B14F-4D97-AF65-F5344CB8AC3E}">
        <p14:creationId xmlns:p14="http://schemas.microsoft.com/office/powerpoint/2010/main" val="367781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FC919-9D24-0715-55CB-869D1B1DB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3AFB5-4C9D-C7DB-67B4-F6A4D5A85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F5A8C-B815-F536-4F9B-A92A78C8782E}"/>
              </a:ext>
            </a:extLst>
          </p:cNvPr>
          <p:cNvSpPr>
            <a:spLocks noGrp="1"/>
          </p:cNvSpPr>
          <p:nvPr>
            <p:ph type="body" idx="1"/>
          </p:nvPr>
        </p:nvSpPr>
        <p:spPr/>
        <p:txBody>
          <a:bodyPr/>
          <a:lstStyle/>
          <a:p>
            <a:endParaRPr lang="en-US" dirty="0">
              <a:cs typeface="Calibri"/>
            </a:endParaRPr>
          </a:p>
          <a:p>
            <a:r>
              <a:rPr lang="en-US" dirty="0">
                <a:cs typeface="Calibri"/>
              </a:rPr>
              <a:t>Thank you to the ASPIRE Center for inviting us to speak. This is the second of two training sessions on strategies for adding private funding into your external fundraising portfolio. Materials from the first session are available on the OSU Foundation’s website.</a:t>
            </a:r>
          </a:p>
          <a:p>
            <a:endParaRPr lang="en-US" dirty="0">
              <a:cs typeface="Calibri"/>
            </a:endParaRPr>
          </a:p>
          <a:p>
            <a:r>
              <a:rPr lang="en-US" dirty="0">
                <a:cs typeface="Calibri"/>
              </a:rPr>
              <a:t>My name is Elizabeth Ocampo. I’m one of the directors of development for the Office of Foundation Relations at the OSU Foundation. My colleague Emily and I are happy to be with you today. Very quickly, before we get into the meat of our presentation, Emily is going to introduce our team and the services of our office.</a:t>
            </a:r>
          </a:p>
        </p:txBody>
      </p:sp>
      <p:sp>
        <p:nvSpPr>
          <p:cNvPr id="4" name="Slide Number Placeholder 3">
            <a:extLst>
              <a:ext uri="{FF2B5EF4-FFF2-40B4-BE49-F238E27FC236}">
                <a16:creationId xmlns:a16="http://schemas.microsoft.com/office/drawing/2014/main" id="{2D796390-971B-2000-B6BB-34976D338ADD}"/>
              </a:ext>
            </a:extLst>
          </p:cNvPr>
          <p:cNvSpPr>
            <a:spLocks noGrp="1"/>
          </p:cNvSpPr>
          <p:nvPr>
            <p:ph type="sldNum" sz="quarter" idx="5"/>
          </p:nvPr>
        </p:nvSpPr>
        <p:spPr/>
        <p:txBody>
          <a:bodyPr/>
          <a:lstStyle/>
          <a:p>
            <a:fld id="{BD044820-594D-4312-82F8-6E11BE48DA4D}" type="slidenum">
              <a:rPr lang="en-US"/>
              <a:t>2</a:t>
            </a:fld>
            <a:endParaRPr lang="en-US"/>
          </a:p>
        </p:txBody>
      </p:sp>
    </p:spTree>
    <p:extLst>
      <p:ext uri="{BB962C8B-B14F-4D97-AF65-F5344CB8AC3E}">
        <p14:creationId xmlns:p14="http://schemas.microsoft.com/office/powerpoint/2010/main" val="4187790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5F40D-94FF-E90B-7FB0-CD23C23D5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E0D93-CD79-770F-3D5B-1B13329FD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FADCA9-EA89-D0BA-6D01-F6BCD57621E4}"/>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91F5248-8538-7D77-7F3A-95347026A0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09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02A29-3E39-1BA7-3821-94C6183726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716C4-FD20-28C6-FC14-F4FB8B359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24C29-9968-9A3A-B80F-964D47FD71DA}"/>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615E87E1-5796-9C84-D5FB-5407B0DDDB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140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9036D-DDBF-77C2-0C9D-EBA6FFA42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DAD0D-E902-BAC1-2BF9-31E1E8973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3C8EC-B3F3-4906-A826-EBA611FD19CF}"/>
              </a:ext>
            </a:extLst>
          </p:cNvPr>
          <p:cNvSpPr>
            <a:spLocks noGrp="1"/>
          </p:cNvSpPr>
          <p:nvPr>
            <p:ph type="body" idx="1"/>
          </p:nvPr>
        </p:nvSpPr>
        <p:spPr/>
        <p:txBody>
          <a:bodyPr/>
          <a:lstStyle/>
          <a:p>
            <a:r>
              <a:rPr lang="en-US" dirty="0">
                <a:cs typeface="Calibri"/>
              </a:rPr>
              <a:t>What happens if you get found? Be prepared!</a:t>
            </a:r>
          </a:p>
        </p:txBody>
      </p:sp>
      <p:sp>
        <p:nvSpPr>
          <p:cNvPr id="4" name="Slide Number Placeholder 3">
            <a:extLst>
              <a:ext uri="{FF2B5EF4-FFF2-40B4-BE49-F238E27FC236}">
                <a16:creationId xmlns:a16="http://schemas.microsoft.com/office/drawing/2014/main" id="{5D3CA0D2-019C-BA7D-F540-BAAC4A3F78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6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ED41F-D2C9-5635-5512-DFB80CC86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C2D04-35FD-63B0-1B84-FBC2F7C70D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825DA-7D52-A670-CF13-8F2C3B74DDBB}"/>
              </a:ext>
            </a:extLst>
          </p:cNvPr>
          <p:cNvSpPr>
            <a:spLocks noGrp="1"/>
          </p:cNvSpPr>
          <p:nvPr>
            <p:ph type="body" idx="1"/>
          </p:nvPr>
        </p:nvSpPr>
        <p:spPr/>
        <p:txBody>
          <a:bodyPr/>
          <a:lstStyle/>
          <a:p>
            <a:r>
              <a:rPr lang="en-US" dirty="0">
                <a:cs typeface="Calibri"/>
              </a:rPr>
              <a:t>If you’re going to be findable, what attractive aspects of your research should you use to grab the attention of a funder?</a:t>
            </a:r>
          </a:p>
          <a:p>
            <a:endParaRPr lang="en-US" dirty="0">
              <a:cs typeface="Calibri"/>
            </a:endParaRPr>
          </a:p>
        </p:txBody>
      </p:sp>
      <p:sp>
        <p:nvSpPr>
          <p:cNvPr id="4" name="Slide Number Placeholder 3">
            <a:extLst>
              <a:ext uri="{FF2B5EF4-FFF2-40B4-BE49-F238E27FC236}">
                <a16:creationId xmlns:a16="http://schemas.microsoft.com/office/drawing/2014/main" id="{30C7AF21-F2EA-30A3-6A4D-35C7BBB7C626}"/>
              </a:ext>
            </a:extLst>
          </p:cNvPr>
          <p:cNvSpPr>
            <a:spLocks noGrp="1"/>
          </p:cNvSpPr>
          <p:nvPr>
            <p:ph type="sldNum" sz="quarter" idx="5"/>
          </p:nvPr>
        </p:nvSpPr>
        <p:spPr/>
        <p:txBody>
          <a:bodyPr/>
          <a:lstStyle/>
          <a:p>
            <a:fld id="{BD044820-594D-4312-82F8-6E11BE48DA4D}" type="slidenum">
              <a:rPr lang="en-US"/>
              <a:t>14</a:t>
            </a:fld>
            <a:endParaRPr lang="en-US"/>
          </a:p>
        </p:txBody>
      </p:sp>
    </p:spTree>
    <p:extLst>
      <p:ext uri="{BB962C8B-B14F-4D97-AF65-F5344CB8AC3E}">
        <p14:creationId xmlns:p14="http://schemas.microsoft.com/office/powerpoint/2010/main" val="167193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35FCB-AA30-ACFC-11F5-6DCD2BC9F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05270-954A-87AD-FC25-A7E99C469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02898-6355-1DA6-ABDC-F06C265A82C3}"/>
              </a:ext>
            </a:extLst>
          </p:cNvPr>
          <p:cNvSpPr>
            <a:spLocks noGrp="1"/>
          </p:cNvSpPr>
          <p:nvPr>
            <p:ph type="body" idx="1"/>
          </p:nvPr>
        </p:nvSpPr>
        <p:spPr/>
        <p:txBody>
          <a:bodyPr/>
          <a:lstStyle/>
          <a:p>
            <a:r>
              <a:rPr lang="en-US" dirty="0">
                <a:cs typeface="Calibri"/>
              </a:rPr>
              <a:t>Risk is still important! Foundations are not pivoting to only supporting “sure things.” Propose big ideas.</a:t>
            </a:r>
          </a:p>
          <a:p>
            <a:r>
              <a:rPr lang="en-US" dirty="0">
                <a:cs typeface="Calibri"/>
              </a:rPr>
              <a:t>Doris Duke: Don’t propose how you can stabilize or sustain existing systems; instead, boldly reimagine structures!</a:t>
            </a:r>
          </a:p>
        </p:txBody>
      </p:sp>
      <p:sp>
        <p:nvSpPr>
          <p:cNvPr id="4" name="Slide Number Placeholder 3">
            <a:extLst>
              <a:ext uri="{FF2B5EF4-FFF2-40B4-BE49-F238E27FC236}">
                <a16:creationId xmlns:a16="http://schemas.microsoft.com/office/drawing/2014/main" id="{C85F2E2F-1041-085C-552C-5F3F5A3C41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32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E1B0C-E776-9D2F-F354-2DE8F59C1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15AA4-60E1-AA3D-107F-0F7F03B9A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5B436-9E3D-7E58-88BA-3985486D43D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E01942A-F7A9-B04A-C081-101A4E73DB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51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CA8EC-098F-D93E-56C8-C685268CC9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10F28-78BB-A78E-148E-95B8F5A31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7EFEC-26F5-43C7-7C66-3EF5ED34039B}"/>
              </a:ext>
            </a:extLst>
          </p:cNvPr>
          <p:cNvSpPr>
            <a:spLocks noGrp="1"/>
          </p:cNvSpPr>
          <p:nvPr>
            <p:ph type="body" idx="1"/>
          </p:nvPr>
        </p:nvSpPr>
        <p:spPr/>
        <p:txBody>
          <a:bodyPr/>
          <a:lstStyle/>
          <a:p>
            <a:r>
              <a:rPr lang="en-US">
                <a:cs typeface="Calibri"/>
              </a:rPr>
              <a:t>Elizabeth</a:t>
            </a:r>
          </a:p>
        </p:txBody>
      </p:sp>
      <p:sp>
        <p:nvSpPr>
          <p:cNvPr id="4" name="Slide Number Placeholder 3">
            <a:extLst>
              <a:ext uri="{FF2B5EF4-FFF2-40B4-BE49-F238E27FC236}">
                <a16:creationId xmlns:a16="http://schemas.microsoft.com/office/drawing/2014/main" id="{762C820C-94D7-F8A6-3D2A-C45BE22B9E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95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B726D-EC3B-EC52-09EE-4D91B4C82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B9B27-59CA-155E-0AF1-C0F75C9AA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87071-B19F-3B0A-071A-A8122A66996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EE24A52-6C03-B61C-343C-14FF77384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99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400E5-293F-66F4-A5EF-C004CBF2B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6F98C-43C7-CFCC-E4A9-287BDFB2B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AE175-0CA6-FD83-4949-C0FC08208465}"/>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4489223-9F7B-6484-631A-2717ED99E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1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2BAC8-1C45-1F42-CA6B-1B817D6F6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DF237-5F02-1EB2-2AD3-4C3BA8E51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DDA00-ECB5-B249-8067-AB0C7F5E4598}"/>
              </a:ext>
            </a:extLst>
          </p:cNvPr>
          <p:cNvSpPr>
            <a:spLocks noGrp="1"/>
          </p:cNvSpPr>
          <p:nvPr>
            <p:ph type="body" idx="1"/>
          </p:nvPr>
        </p:nvSpPr>
        <p:spPr/>
        <p:txBody>
          <a:bodyPr/>
          <a:lstStyle/>
          <a:p>
            <a:pPr marL="228600" indent="-228600">
              <a:buAutoNum type="arabicParenR"/>
            </a:pPr>
            <a:r>
              <a:rPr lang="en-US" dirty="0">
                <a:cs typeface="Calibri"/>
              </a:rPr>
              <a:t>Some foundations want to be close, personal friends. In that case, you might want to find opportunities to go out to coffee with them, share details about your life, and celebrate one another’s victories. Others prefer to keep their relationships with grantees strictly professional and like having objectivity from personal distance. In these instances, being reliable and responsive is a better way to build relationships.</a:t>
            </a:r>
          </a:p>
          <a:p>
            <a:pPr marL="228600" indent="-228600">
              <a:buAutoNum type="arabicParenR"/>
            </a:pPr>
            <a:r>
              <a:rPr lang="en-US" dirty="0">
                <a:cs typeface="Calibri"/>
              </a:rPr>
              <a:t>Private foundations prefer to consider their role in your work as collaborative. You’re working together, in your own ways, to jointly solve some societal ill. Be humble and willing to listen to suggestions, willing to build on a project together.</a:t>
            </a:r>
          </a:p>
          <a:p>
            <a:pPr marL="228600" indent="-228600">
              <a:buAutoNum type="arabicParenR"/>
            </a:pPr>
            <a:r>
              <a:rPr lang="en-US" dirty="0">
                <a:cs typeface="Calibri"/>
              </a:rPr>
              <a:t>Foundations are non-profits, but they are also businesses. They have organizational objectives, and the way they choose to use their resources has layers of internal oversight and external scrutiny. Demonstrate why you are a good investment! </a:t>
            </a:r>
          </a:p>
        </p:txBody>
      </p:sp>
      <p:sp>
        <p:nvSpPr>
          <p:cNvPr id="4" name="Slide Number Placeholder 3">
            <a:extLst>
              <a:ext uri="{FF2B5EF4-FFF2-40B4-BE49-F238E27FC236}">
                <a16:creationId xmlns:a16="http://schemas.microsoft.com/office/drawing/2014/main" id="{949DCBD1-B597-C6AA-E5B4-59C2B47B35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58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OSU Foundation is a 501c3 organization, separate from the university, tasked with receiving and administering charitable contributions supporting OSU. Through OSU Foundation, the university has an easy avenue to receive contributions from donors -- individuals or organizations -- interested in a charitable tax deduction. </a:t>
            </a:r>
          </a:p>
          <a:p>
            <a:endParaRPr lang="en-US" dirty="0"/>
          </a:p>
          <a:p>
            <a:r>
              <a:rPr lang="en-US" dirty="0"/>
              <a:t>The OSU Foundation’s office of Foundation Relations is a four-person team, who each manage relationships with a portfolio of non-profits and private foundations. We support work across campus to develop and submit proposals to private foundations. The TBD Senior Director and works with university priority foundations like Murdock Charitable Trust and Keck Foundation. Paul DuBois is the Director of Development and works with a lot of health science and RFP-driven foundations. Elizabeth Ocampo is the other Director and works with social science and direct service </a:t>
            </a:r>
            <a:r>
              <a:rPr lang="en-US" dirty="0" err="1"/>
              <a:t>grantmakers</a:t>
            </a:r>
            <a:r>
              <a:rPr lang="en-US" dirty="0"/>
              <a:t>. Emily Payne is the Assistant Director and works with grants under $50,000. Supporting our workflow is Adeline “Addie” Hull as our Coordinator. She’s a great starting point if you don’t know who to reach on the team.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39D37-EB39-9B49-85DF-DD837FDB43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657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79D4-CF2B-8217-EA47-CAA4C702F8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4E1CA-0D71-F9E8-E714-600B9FB8F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F0282-2B8C-AEC5-011D-040B16C2E46B}"/>
              </a:ext>
            </a:extLst>
          </p:cNvPr>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8168BDDF-1A56-F88E-1B6F-1E6261339589}"/>
              </a:ext>
            </a:extLst>
          </p:cNvPr>
          <p:cNvSpPr>
            <a:spLocks noGrp="1"/>
          </p:cNvSpPr>
          <p:nvPr>
            <p:ph type="sldNum" sz="quarter" idx="5"/>
          </p:nvPr>
        </p:nvSpPr>
        <p:spPr/>
        <p:txBody>
          <a:bodyPr/>
          <a:lstStyle/>
          <a:p>
            <a:fld id="{BD044820-594D-4312-82F8-6E11BE48DA4D}" type="slidenum">
              <a:rPr lang="en-US"/>
              <a:t>21</a:t>
            </a:fld>
            <a:endParaRPr lang="en-US"/>
          </a:p>
        </p:txBody>
      </p:sp>
    </p:spTree>
    <p:extLst>
      <p:ext uri="{BB962C8B-B14F-4D97-AF65-F5344CB8AC3E}">
        <p14:creationId xmlns:p14="http://schemas.microsoft.com/office/powerpoint/2010/main" val="1781970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D5BC-849F-848E-63AF-E3C50C2C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D1858-3205-196D-43FB-FE4186836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DE52C-0F24-24C5-178F-1FECC225452B}"/>
              </a:ext>
            </a:extLst>
          </p:cNvPr>
          <p:cNvSpPr>
            <a:spLocks noGrp="1"/>
          </p:cNvSpPr>
          <p:nvPr>
            <p:ph type="body" idx="1"/>
          </p:nvPr>
        </p:nvSpPr>
        <p:spPr/>
        <p:txBody>
          <a:bodyPr/>
          <a:lstStyle/>
          <a:p>
            <a:pPr marL="228600" indent="-228600">
              <a:buAutoNum type="arabicParenR"/>
            </a:pPr>
            <a:r>
              <a:rPr lang="en-US" dirty="0">
                <a:cs typeface="Calibri"/>
              </a:rPr>
              <a:t>We understand the specific needs, interests, and best practices of this sector. Let us help you translate a foundation funder’s request into action plans for you. Whole teams of people work at the OSU Foundation, including people who work with individual donors, corporations, and donors to your college.</a:t>
            </a:r>
          </a:p>
          <a:p>
            <a:pPr marL="228600" indent="-228600">
              <a:buAutoNum type="arabicParenR"/>
            </a:pPr>
            <a:r>
              <a:rPr lang="en-US" dirty="0">
                <a:cs typeface="Calibri"/>
              </a:rPr>
              <a:t>We operate centrally and can see into the various units from a different vantage point. Let us help you understand the logistics of grant administration and navigate potential administrative barriers.</a:t>
            </a:r>
          </a:p>
          <a:p>
            <a:pPr marL="228600" indent="-228600">
              <a:buAutoNum type="arabicParenR"/>
            </a:pPr>
            <a:r>
              <a:rPr lang="en-US" dirty="0">
                <a:cs typeface="Calibri"/>
              </a:rPr>
              <a:t>Foundations want to talk to you, not us. It is in all our interests to empower you to lead these conversations. We’re not interested in bulldozing or overtaking your relationships with funders. Instead, we’d like to enhance your ability to build these relationships. </a:t>
            </a:r>
          </a:p>
          <a:p>
            <a:pPr marL="228600" indent="-228600">
              <a:buAutoNum type="arabicParenR"/>
            </a:pPr>
            <a:endParaRPr lang="en-US" dirty="0">
              <a:cs typeface="Calibri"/>
            </a:endParaRPr>
          </a:p>
          <a:p>
            <a:pPr marL="228600" indent="-228600">
              <a:buAutoNum type="arabicParenR"/>
            </a:pPr>
            <a:r>
              <a:rPr lang="en-US" dirty="0">
                <a:cs typeface="Calibri"/>
              </a:rPr>
              <a:t>HOWEVER, sometimes we do have to serve as gatekeepers. With the research office, we can help you navigate limited submission funding opportunities or presidential-level strategic funding partnerships.</a:t>
            </a:r>
          </a:p>
        </p:txBody>
      </p:sp>
      <p:sp>
        <p:nvSpPr>
          <p:cNvPr id="4" name="Slide Number Placeholder 3">
            <a:extLst>
              <a:ext uri="{FF2B5EF4-FFF2-40B4-BE49-F238E27FC236}">
                <a16:creationId xmlns:a16="http://schemas.microsoft.com/office/drawing/2014/main" id="{1F47E26B-E3C6-860A-5C4E-D1C54C4905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1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88581-34D9-D1A7-29FE-3EC578598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190A3-B0EA-F64D-2AC6-0F3F217F7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10D63-15D8-3892-B600-1C1A68DA67D3}"/>
              </a:ext>
            </a:extLst>
          </p:cNvPr>
          <p:cNvSpPr>
            <a:spLocks noGrp="1"/>
          </p:cNvSpPr>
          <p:nvPr>
            <p:ph type="body" idx="1"/>
          </p:nvPr>
        </p:nvSpPr>
        <p:spPr/>
        <p:txBody>
          <a:bodyPr/>
          <a:lstStyle/>
          <a:p>
            <a:r>
              <a:rPr lang="en-US" dirty="0">
                <a:cs typeface="Calibri"/>
              </a:rPr>
              <a:t>We were at a conference last week for university foundation relations officers, and we heard from program officers and leadership at several leading national foundations about the state of private sector funders. </a:t>
            </a:r>
          </a:p>
          <a:p>
            <a:endParaRPr lang="en-US" dirty="0">
              <a:cs typeface="Calibri"/>
            </a:endParaRPr>
          </a:p>
        </p:txBody>
      </p:sp>
      <p:sp>
        <p:nvSpPr>
          <p:cNvPr id="4" name="Slide Number Placeholder 3">
            <a:extLst>
              <a:ext uri="{FF2B5EF4-FFF2-40B4-BE49-F238E27FC236}">
                <a16:creationId xmlns:a16="http://schemas.microsoft.com/office/drawing/2014/main" id="{C24C95C5-EB4A-4AAE-189E-D55FE4D803CD}"/>
              </a:ext>
            </a:extLst>
          </p:cNvPr>
          <p:cNvSpPr>
            <a:spLocks noGrp="1"/>
          </p:cNvSpPr>
          <p:nvPr>
            <p:ph type="sldNum" sz="quarter" idx="5"/>
          </p:nvPr>
        </p:nvSpPr>
        <p:spPr/>
        <p:txBody>
          <a:bodyPr/>
          <a:lstStyle/>
          <a:p>
            <a:fld id="{BD044820-594D-4312-82F8-6E11BE48DA4D}" type="slidenum">
              <a:rPr lang="en-US"/>
              <a:t>23</a:t>
            </a:fld>
            <a:endParaRPr lang="en-US"/>
          </a:p>
        </p:txBody>
      </p:sp>
    </p:spTree>
    <p:extLst>
      <p:ext uri="{BB962C8B-B14F-4D97-AF65-F5344CB8AC3E}">
        <p14:creationId xmlns:p14="http://schemas.microsoft.com/office/powerpoint/2010/main" val="188827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1F3A-1700-71BA-C331-97FAD9BFA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E7935-95C8-B993-8980-60C05CAF0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18E30-1CE7-5953-E23E-912238CB2F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Doris Duke: Concerns about sending misleading messages to policymakers about whether philanthropy can/should pick up the tab on all this work. Don’t want to inadvertently demonstrate the “merits” of privatization.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Doris Duke: “Not going to provide ‘relief,’ but instead focus on ‘rebuild’ and ‘respond.’”</a:t>
            </a:r>
          </a:p>
          <a:p>
            <a:r>
              <a:rPr lang="en-US" dirty="0">
                <a:cs typeface="Calibri"/>
              </a:rPr>
              <a:t>WTG </a:t>
            </a:r>
            <a:r>
              <a:rPr lang="en-US" dirty="0" err="1">
                <a:cs typeface="Calibri"/>
              </a:rPr>
              <a:t>Fdn</a:t>
            </a:r>
            <a:r>
              <a:rPr lang="en-US" dirty="0">
                <a:cs typeface="Calibri"/>
              </a:rPr>
              <a:t>: Concerns about “whack-a-mole” strategy issues.</a:t>
            </a:r>
          </a:p>
          <a:p>
            <a:r>
              <a:rPr lang="en-US" dirty="0">
                <a:cs typeface="Calibri"/>
              </a:rPr>
              <a:t>Henry Luce: Concerns about being able to meet the needs of future crises if they expend all their resources on this crisis. </a:t>
            </a:r>
          </a:p>
          <a:p>
            <a:r>
              <a:rPr lang="en-US" dirty="0">
                <a:cs typeface="Calibri"/>
              </a:rPr>
              <a:t>Sloan: “There is still a lot of dust that still needs to settle.”</a:t>
            </a:r>
          </a:p>
        </p:txBody>
      </p:sp>
      <p:sp>
        <p:nvSpPr>
          <p:cNvPr id="4" name="Slide Number Placeholder 3">
            <a:extLst>
              <a:ext uri="{FF2B5EF4-FFF2-40B4-BE49-F238E27FC236}">
                <a16:creationId xmlns:a16="http://schemas.microsoft.com/office/drawing/2014/main" id="{518BA9D8-7695-F5F7-FC26-00CCC8821B41}"/>
              </a:ext>
            </a:extLst>
          </p:cNvPr>
          <p:cNvSpPr>
            <a:spLocks noGrp="1"/>
          </p:cNvSpPr>
          <p:nvPr>
            <p:ph type="sldNum" sz="quarter" idx="5"/>
          </p:nvPr>
        </p:nvSpPr>
        <p:spPr/>
        <p:txBody>
          <a:bodyPr/>
          <a:lstStyle/>
          <a:p>
            <a:fld id="{BD044820-594D-4312-82F8-6E11BE48DA4D}" type="slidenum">
              <a:rPr lang="en-US"/>
              <a:t>24</a:t>
            </a:fld>
            <a:endParaRPr lang="en-US"/>
          </a:p>
        </p:txBody>
      </p:sp>
    </p:spTree>
    <p:extLst>
      <p:ext uri="{BB962C8B-B14F-4D97-AF65-F5344CB8AC3E}">
        <p14:creationId xmlns:p14="http://schemas.microsoft.com/office/powerpoint/2010/main" val="3204517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Examples from Sloan Foundation were around using alternative language for DEI, making changes to what was needed in an application to support an institution’s inability to report on DEI activities, etc. </a:t>
            </a:r>
          </a:p>
          <a:p>
            <a:r>
              <a:rPr lang="en-US" dirty="0">
                <a:cs typeface="Calibri"/>
              </a:rPr>
              <a:t>Other foundations are making big changes in what reporting they are requiring from their grantees – less burden, more trust.</a:t>
            </a:r>
          </a:p>
        </p:txBody>
      </p:sp>
      <p:sp>
        <p:nvSpPr>
          <p:cNvPr id="4" name="Slide Number Placeholder 3"/>
          <p:cNvSpPr>
            <a:spLocks noGrp="1"/>
          </p:cNvSpPr>
          <p:nvPr>
            <p:ph type="sldNum" sz="quarter" idx="5"/>
          </p:nvPr>
        </p:nvSpPr>
        <p:spPr/>
        <p:txBody>
          <a:bodyPr/>
          <a:lstStyle/>
          <a:p>
            <a:fld id="{BD044820-594D-4312-82F8-6E11BE48DA4D}" type="slidenum">
              <a:rPr lang="en-US"/>
              <a:t>25</a:t>
            </a:fld>
            <a:endParaRPr lang="en-US"/>
          </a:p>
        </p:txBody>
      </p:sp>
    </p:spTree>
    <p:extLst>
      <p:ext uri="{BB962C8B-B14F-4D97-AF65-F5344CB8AC3E}">
        <p14:creationId xmlns:p14="http://schemas.microsoft.com/office/powerpoint/2010/main" val="1930736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D044820-594D-4312-82F8-6E11BE48DA4D}" type="slidenum">
              <a:rPr lang="en-US"/>
              <a:t>26</a:t>
            </a:fld>
            <a:endParaRPr lang="en-US"/>
          </a:p>
        </p:txBody>
      </p:sp>
    </p:spTree>
    <p:extLst>
      <p:ext uri="{BB962C8B-B14F-4D97-AF65-F5344CB8AC3E}">
        <p14:creationId xmlns:p14="http://schemas.microsoft.com/office/powerpoint/2010/main" val="1365674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Gates is spending down. $200 Billion over the next 20 years on four priority areas.</a:t>
            </a:r>
          </a:p>
          <a:p>
            <a:r>
              <a:rPr lang="en-US" dirty="0">
                <a:cs typeface="Calibri"/>
              </a:rPr>
              <a:t>Marguerite Casey is an example of mission-centered choice to spend down endowment as a response to current events.</a:t>
            </a:r>
          </a:p>
          <a:p>
            <a:r>
              <a:rPr lang="en-US" dirty="0">
                <a:cs typeface="Calibri"/>
              </a:rPr>
              <a:t>Simons is already distributing 8% annually, and they will continue to do that.</a:t>
            </a:r>
          </a:p>
        </p:txBody>
      </p:sp>
      <p:sp>
        <p:nvSpPr>
          <p:cNvPr id="4" name="Slide Number Placeholder 3"/>
          <p:cNvSpPr>
            <a:spLocks noGrp="1"/>
          </p:cNvSpPr>
          <p:nvPr>
            <p:ph type="sldNum" sz="quarter" idx="5"/>
          </p:nvPr>
        </p:nvSpPr>
        <p:spPr/>
        <p:txBody>
          <a:bodyPr/>
          <a:lstStyle/>
          <a:p>
            <a:fld id="{BD044820-594D-4312-82F8-6E11BE48DA4D}" type="slidenum">
              <a:rPr lang="en-US"/>
              <a:t>27</a:t>
            </a:fld>
            <a:endParaRPr lang="en-US"/>
          </a:p>
        </p:txBody>
      </p:sp>
    </p:spTree>
    <p:extLst>
      <p:ext uri="{BB962C8B-B14F-4D97-AF65-F5344CB8AC3E}">
        <p14:creationId xmlns:p14="http://schemas.microsoft.com/office/powerpoint/2010/main" val="3991388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AC3C-59E9-22E8-81A5-DC265EB5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9F4694-A3FA-2190-B25D-C2BEF5062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DABA42-6E80-CB12-C77E-A7461800FEA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8597933E-7AD1-8311-690F-FF624FF1C2EF}"/>
              </a:ext>
            </a:extLst>
          </p:cNvPr>
          <p:cNvSpPr>
            <a:spLocks noGrp="1"/>
          </p:cNvSpPr>
          <p:nvPr>
            <p:ph type="sldNum" sz="quarter" idx="5"/>
          </p:nvPr>
        </p:nvSpPr>
        <p:spPr/>
        <p:txBody>
          <a:bodyPr/>
          <a:lstStyle/>
          <a:p>
            <a:fld id="{BD044820-594D-4312-82F8-6E11BE48DA4D}" type="slidenum">
              <a:rPr lang="en-US"/>
              <a:t>28</a:t>
            </a:fld>
            <a:endParaRPr lang="en-US"/>
          </a:p>
        </p:txBody>
      </p:sp>
    </p:spTree>
    <p:extLst>
      <p:ext uri="{BB962C8B-B14F-4D97-AF65-F5344CB8AC3E}">
        <p14:creationId xmlns:p14="http://schemas.microsoft.com/office/powerpoint/2010/main" val="1857140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F3B6E-B5AB-AACD-8662-8825B14D7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08784-F089-D14E-B295-5BAAEA2C6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91667-4FFB-304F-A6D1-F61A093BD171}"/>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F01991D-5D95-BB16-6BB4-55E1EEF51E78}"/>
              </a:ext>
            </a:extLst>
          </p:cNvPr>
          <p:cNvSpPr>
            <a:spLocks noGrp="1"/>
          </p:cNvSpPr>
          <p:nvPr>
            <p:ph type="sldNum" sz="quarter" idx="5"/>
          </p:nvPr>
        </p:nvSpPr>
        <p:spPr/>
        <p:txBody>
          <a:bodyPr/>
          <a:lstStyle/>
          <a:p>
            <a:fld id="{BD044820-594D-4312-82F8-6E11BE48DA4D}" type="slidenum">
              <a:rPr lang="en-US"/>
              <a:t>29</a:t>
            </a:fld>
            <a:endParaRPr lang="en-US"/>
          </a:p>
        </p:txBody>
      </p:sp>
    </p:spTree>
    <p:extLst>
      <p:ext uri="{BB962C8B-B14F-4D97-AF65-F5344CB8AC3E}">
        <p14:creationId xmlns:p14="http://schemas.microsoft.com/office/powerpoint/2010/main" val="1287151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817B1-C1DE-6E2F-2719-2F0559CA8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A7E8B-2B10-50B1-69C3-20F5BE149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C7F62-4620-8FC6-6A54-FDD334BFF569}"/>
              </a:ext>
            </a:extLst>
          </p:cNvPr>
          <p:cNvSpPr>
            <a:spLocks noGrp="1"/>
          </p:cNvSpPr>
          <p:nvPr>
            <p:ph type="body" idx="1"/>
          </p:nvPr>
        </p:nvSpPr>
        <p:spPr/>
        <p:txBody>
          <a:bodyPr/>
          <a:lstStyle/>
          <a:p>
            <a:r>
              <a:rPr lang="en-US" dirty="0">
                <a:cs typeface="Calibri"/>
              </a:rPr>
              <a:t>Similar stories were reported by all the private foundations we heard from.</a:t>
            </a:r>
          </a:p>
          <a:p>
            <a:endParaRPr lang="en-US" dirty="0">
              <a:cs typeface="Calibri"/>
            </a:endParaRPr>
          </a:p>
          <a:p>
            <a:r>
              <a:rPr lang="en-US" dirty="0">
                <a:cs typeface="Calibri"/>
              </a:rPr>
              <a:t>They are staffing up for an influx of applicants, so many will be prepared to handle the increased traffic. There is not increased funding, though, so it just means that each of these foundations just became significantly more competitive.</a:t>
            </a:r>
          </a:p>
        </p:txBody>
      </p:sp>
      <p:sp>
        <p:nvSpPr>
          <p:cNvPr id="4" name="Slide Number Placeholder 3">
            <a:extLst>
              <a:ext uri="{FF2B5EF4-FFF2-40B4-BE49-F238E27FC236}">
                <a16:creationId xmlns:a16="http://schemas.microsoft.com/office/drawing/2014/main" id="{2308BC82-80D2-BB6A-7FBF-D2AB970EF053}"/>
              </a:ext>
            </a:extLst>
          </p:cNvPr>
          <p:cNvSpPr>
            <a:spLocks noGrp="1"/>
          </p:cNvSpPr>
          <p:nvPr>
            <p:ph type="sldNum" sz="quarter" idx="5"/>
          </p:nvPr>
        </p:nvSpPr>
        <p:spPr/>
        <p:txBody>
          <a:bodyPr/>
          <a:lstStyle/>
          <a:p>
            <a:fld id="{BD044820-594D-4312-82F8-6E11BE48DA4D}" type="slidenum">
              <a:rPr lang="en-US"/>
              <a:t>31</a:t>
            </a:fld>
            <a:endParaRPr lang="en-US"/>
          </a:p>
        </p:txBody>
      </p:sp>
    </p:spTree>
    <p:extLst>
      <p:ext uri="{BB962C8B-B14F-4D97-AF65-F5344CB8AC3E}">
        <p14:creationId xmlns:p14="http://schemas.microsoft.com/office/powerpoint/2010/main" val="204475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20638168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EA1E-E53D-6EBA-4A21-C8CCCF269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4B58E-0D6D-9CE0-B146-E03D9D57E7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52DF8-A094-B6A1-9F88-FD763CC207E7}"/>
              </a:ext>
            </a:extLst>
          </p:cNvPr>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2615976F-F2E0-EBDF-2905-E4059B0140BA}"/>
              </a:ext>
            </a:extLst>
          </p:cNvPr>
          <p:cNvSpPr>
            <a:spLocks noGrp="1"/>
          </p:cNvSpPr>
          <p:nvPr>
            <p:ph type="sldNum" sz="quarter" idx="5"/>
          </p:nvPr>
        </p:nvSpPr>
        <p:spPr/>
        <p:txBody>
          <a:bodyPr/>
          <a:lstStyle/>
          <a:p>
            <a:fld id="{BD044820-594D-4312-82F8-6E11BE48DA4D}" type="slidenum">
              <a:rPr lang="en-US"/>
              <a:t>32</a:t>
            </a:fld>
            <a:endParaRPr lang="en-US"/>
          </a:p>
        </p:txBody>
      </p:sp>
    </p:spTree>
    <p:extLst>
      <p:ext uri="{BB962C8B-B14F-4D97-AF65-F5344CB8AC3E}">
        <p14:creationId xmlns:p14="http://schemas.microsoft.com/office/powerpoint/2010/main" val="1979854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80AB0-09BA-EFF8-18EB-885E01A6F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D21C9-C242-6E5A-7C2A-597636EC2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E0678-82D8-3218-E667-6FA84239E4B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2656C8BF-9AAF-AF11-046A-3437BE58B9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96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0041-8829-F435-630E-E5D6F23EB1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239DE-E4FB-A947-F315-6E94BA6B50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E00AF-0B14-88F5-F4EA-AB38A2986B15}"/>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C37E63FB-5575-3131-CA06-846B5DCF75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2214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F92E-7294-B3F9-6E1E-FF0F12380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16465-FF7D-45DD-E017-5EEA9D4FD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F25F5-6E21-FDBC-7108-A35689C07DA4}"/>
              </a:ext>
            </a:extLst>
          </p:cNvPr>
          <p:cNvSpPr>
            <a:spLocks noGrp="1"/>
          </p:cNvSpPr>
          <p:nvPr>
            <p:ph type="body" idx="1"/>
          </p:nvPr>
        </p:nvSpPr>
        <p:spPr/>
        <p:txBody>
          <a:bodyPr/>
          <a:lstStyle/>
          <a:p>
            <a:r>
              <a:rPr lang="en-US" dirty="0">
                <a:cs typeface="Calibri"/>
              </a:rPr>
              <a:t>In 2023, federal R&amp;D funding at universities was about $60 billion. The good news is that funding from private foundations increased in that year by 13.3%, which is huge. However, that increase still only brings the total amount of research support by private foundations to less than 10% of what federal agencies provide. </a:t>
            </a:r>
          </a:p>
          <a:p>
            <a:endParaRPr lang="en-US" dirty="0">
              <a:cs typeface="Calibri"/>
            </a:endParaRPr>
          </a:p>
          <a:p>
            <a:r>
              <a:rPr lang="en-US" dirty="0">
                <a:cs typeface="Calibri"/>
              </a:rPr>
              <a:t>The government is not good at taking on high-risk research or untested innovation. </a:t>
            </a:r>
          </a:p>
          <a:p>
            <a:r>
              <a:rPr lang="en-US" dirty="0">
                <a:cs typeface="Calibri"/>
              </a:rPr>
              <a:t>Partnerships that collaborate across societal silos are still uncommon in the public sector.</a:t>
            </a:r>
          </a:p>
          <a:p>
            <a:r>
              <a:rPr lang="en-US" dirty="0">
                <a:cs typeface="Calibri"/>
              </a:rPr>
              <a:t>And the research that invests in the societal benefits of inclusivity, equity, and diversity is currently under siege. </a:t>
            </a:r>
          </a:p>
          <a:p>
            <a:endParaRPr lang="en-US" dirty="0">
              <a:cs typeface="Calibri"/>
            </a:endParaRPr>
          </a:p>
          <a:p>
            <a:r>
              <a:rPr lang="en-US" dirty="0">
                <a:cs typeface="Calibri"/>
              </a:rPr>
              <a:t>While there are a lot of new gaps in government funding, the mission of foundations to work in these specific spaces continues.</a:t>
            </a:r>
          </a:p>
        </p:txBody>
      </p:sp>
      <p:sp>
        <p:nvSpPr>
          <p:cNvPr id="4" name="Slide Number Placeholder 3">
            <a:extLst>
              <a:ext uri="{FF2B5EF4-FFF2-40B4-BE49-F238E27FC236}">
                <a16:creationId xmlns:a16="http://schemas.microsoft.com/office/drawing/2014/main" id="{DCE2B7F7-EA24-9354-2E57-4BF3CF0B9F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17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D044820-594D-4312-82F8-6E11BE48DA4D}" type="slidenum">
              <a:rPr lang="en-US"/>
              <a:t>36</a:t>
            </a:fld>
            <a:endParaRPr lang="en-US"/>
          </a:p>
        </p:txBody>
      </p:sp>
    </p:spTree>
    <p:extLst>
      <p:ext uri="{BB962C8B-B14F-4D97-AF65-F5344CB8AC3E}">
        <p14:creationId xmlns:p14="http://schemas.microsoft.com/office/powerpoint/2010/main" val="2804353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AB109-62EC-FA82-63B2-04EE3F238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A92D2-D190-E71E-2B46-6D9D0288F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083F0-8807-FD98-5576-11B7E33A2217}"/>
              </a:ext>
            </a:extLst>
          </p:cNvPr>
          <p:cNvSpPr>
            <a:spLocks noGrp="1"/>
          </p:cNvSpPr>
          <p:nvPr>
            <p:ph type="body" idx="1"/>
          </p:nvPr>
        </p:nvSpPr>
        <p:spPr/>
        <p:txBody>
          <a:bodyPr/>
          <a:lstStyle/>
          <a:p>
            <a:r>
              <a:rPr lang="en-US" dirty="0">
                <a:cs typeface="Calibri"/>
              </a:rPr>
              <a:t>Be findable!</a:t>
            </a:r>
          </a:p>
          <a:p>
            <a:r>
              <a:rPr lang="en-US" dirty="0">
                <a:cs typeface="Calibri"/>
              </a:rPr>
              <a:t>Hone your message to what about your work is innovative, collaborative, remarkable, and impactful to society</a:t>
            </a:r>
          </a:p>
          <a:p>
            <a:r>
              <a:rPr lang="en-US" dirty="0">
                <a:cs typeface="Calibri"/>
              </a:rPr>
              <a:t>Lean on the experts at the OSU Foundation to help with this</a:t>
            </a:r>
          </a:p>
          <a:p>
            <a:r>
              <a:rPr lang="en-US" dirty="0">
                <a:cs typeface="Calibri"/>
              </a:rPr>
              <a:t>Keep the funder’s mission front and center,</a:t>
            </a:r>
          </a:p>
          <a:p>
            <a:endParaRPr lang="en-US" dirty="0">
              <a:cs typeface="Calibri"/>
            </a:endParaRPr>
          </a:p>
          <a:p>
            <a:r>
              <a:rPr lang="en-US" dirty="0">
                <a:cs typeface="Calibri"/>
              </a:rPr>
              <a:t>And always read the funding announcement!</a:t>
            </a:r>
          </a:p>
          <a:p>
            <a:endParaRPr lang="en-US" dirty="0">
              <a:cs typeface="Calibri"/>
            </a:endParaRPr>
          </a:p>
        </p:txBody>
      </p:sp>
      <p:sp>
        <p:nvSpPr>
          <p:cNvPr id="4" name="Slide Number Placeholder 3">
            <a:extLst>
              <a:ext uri="{FF2B5EF4-FFF2-40B4-BE49-F238E27FC236}">
                <a16:creationId xmlns:a16="http://schemas.microsoft.com/office/drawing/2014/main" id="{0C8AF0BC-CE9B-DA2F-5853-9DFD512800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245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38</a:t>
            </a:fld>
            <a:endParaRPr lang="en-US"/>
          </a:p>
        </p:txBody>
      </p:sp>
      <p:sp>
        <p:nvSpPr>
          <p:cNvPr id="5" name="Footer Placeholder 4"/>
          <p:cNvSpPr>
            <a:spLocks noGrp="1"/>
          </p:cNvSpPr>
          <p:nvPr>
            <p:ph type="ftr" sz="quarter" idx="11"/>
          </p:nvPr>
        </p:nvSpPr>
        <p:spPr/>
        <p:txBody>
          <a:bodyPr/>
          <a:lstStyle/>
          <a:p>
            <a:r>
              <a:rPr lang="en-US"/>
              <a:t>Working with Foundations, 10/26/2018</a:t>
            </a:r>
          </a:p>
        </p:txBody>
      </p:sp>
    </p:spTree>
    <p:extLst>
      <p:ext uri="{BB962C8B-B14F-4D97-AF65-F5344CB8AC3E}">
        <p14:creationId xmlns:p14="http://schemas.microsoft.com/office/powerpoint/2010/main" val="2365426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t>39</a:t>
            </a:fld>
            <a:endParaRPr lang="en-US"/>
          </a:p>
        </p:txBody>
      </p:sp>
      <p:sp>
        <p:nvSpPr>
          <p:cNvPr id="6" name="Footer Placeholder 5"/>
          <p:cNvSpPr>
            <a:spLocks noGrp="1"/>
          </p:cNvSpPr>
          <p:nvPr>
            <p:ph type="ftr" sz="quarter" idx="12"/>
          </p:nvPr>
        </p:nvSpPr>
        <p:spPr/>
        <p:txBody>
          <a:bodyPr/>
          <a:lstStyle/>
          <a:p>
            <a:r>
              <a:rPr lang="en-US"/>
              <a:t>Prospect &amp; RFP Research, 11/9/2018</a:t>
            </a:r>
          </a:p>
        </p:txBody>
      </p:sp>
    </p:spTree>
    <p:extLst>
      <p:ext uri="{BB962C8B-B14F-4D97-AF65-F5344CB8AC3E}">
        <p14:creationId xmlns:p14="http://schemas.microsoft.com/office/powerpoint/2010/main" val="226366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A7459-7ACE-AFA1-A1B6-B3398F78A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60647-C894-A076-20AA-D01E31D2805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3E9D74B-372D-1E53-C1B5-C30697EB6256}"/>
              </a:ext>
            </a:extLst>
          </p:cNvPr>
          <p:cNvSpPr>
            <a:spLocks noGrp="1"/>
          </p:cNvSpPr>
          <p:nvPr>
            <p:ph type="body" idx="1"/>
          </p:nvPr>
        </p:nvSpPr>
        <p:spPr/>
        <p:txBody>
          <a:bodyPr/>
          <a:lstStyle/>
          <a:p>
            <a:pPr marL="139700" indent="0">
              <a:buNone/>
            </a:pPr>
            <a:endParaRPr lang="en-US" dirty="0">
              <a:cs typeface="Calibri"/>
            </a:endParaRPr>
          </a:p>
        </p:txBody>
      </p:sp>
    </p:spTree>
    <p:extLst>
      <p:ext uri="{BB962C8B-B14F-4D97-AF65-F5344CB8AC3E}">
        <p14:creationId xmlns:p14="http://schemas.microsoft.com/office/powerpoint/2010/main" val="3593982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Elizabeth</a:t>
            </a:r>
          </a:p>
          <a:p>
            <a:endParaRPr lang="en-US">
              <a:cs typeface="Calibri"/>
            </a:endParaRPr>
          </a:p>
        </p:txBody>
      </p:sp>
      <p:sp>
        <p:nvSpPr>
          <p:cNvPr id="4" name="Slide Number Placeholder 3"/>
          <p:cNvSpPr>
            <a:spLocks noGrp="1"/>
          </p:cNvSpPr>
          <p:nvPr>
            <p:ph type="sldNum" sz="quarter" idx="5"/>
          </p:nvPr>
        </p:nvSpPr>
        <p:spPr/>
        <p:txBody>
          <a:bodyPr/>
          <a:lstStyle/>
          <a:p>
            <a:fld id="{BD044820-594D-4312-82F8-6E11BE48DA4D}" type="slidenum">
              <a:rPr lang="en-US"/>
              <a:t>6</a:t>
            </a:fld>
            <a:endParaRPr lang="en-US"/>
          </a:p>
        </p:txBody>
      </p:sp>
    </p:spTree>
    <p:extLst>
      <p:ext uri="{BB962C8B-B14F-4D97-AF65-F5344CB8AC3E}">
        <p14:creationId xmlns:p14="http://schemas.microsoft.com/office/powerpoint/2010/main" val="1184820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674B-1632-7A72-68B6-E5E7BCD0B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9016A-1A89-B002-061C-2B43E35D0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40878-2C88-9155-06C3-5D42CC2C8A5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7FACDB9C-7B7E-4CC9-AE9C-CF0316CDC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46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fld id="{BD044820-594D-4312-82F8-6E11BE48DA4D}" type="slidenum">
              <a:rPr lang="en-US"/>
              <a:t>8</a:t>
            </a:fld>
            <a:endParaRPr lang="en-US"/>
          </a:p>
        </p:txBody>
      </p:sp>
    </p:spTree>
    <p:extLst>
      <p:ext uri="{BB962C8B-B14F-4D97-AF65-F5344CB8AC3E}">
        <p14:creationId xmlns:p14="http://schemas.microsoft.com/office/powerpoint/2010/main" val="148829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15D4-86B7-72AF-62E6-18FE30D54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84F99-EE3D-EA1A-85D8-27A001D25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755C4-58D0-B77B-E2CE-16F58EF40F6A}"/>
              </a:ext>
            </a:extLst>
          </p:cNvPr>
          <p:cNvSpPr>
            <a:spLocks noGrp="1"/>
          </p:cNvSpPr>
          <p:nvPr>
            <p:ph type="body" idx="1"/>
          </p:nvPr>
        </p:nvSpPr>
        <p:spPr/>
        <p:txBody>
          <a:bodyPr/>
          <a:lstStyle/>
          <a:p>
            <a:r>
              <a:rPr lang="en-US" dirty="0">
                <a:cs typeface="Calibri"/>
              </a:rPr>
              <a:t>How do you get invited? This is an informal pathway, and often can be a lot of work, a “big swing.” Grants that are made by invitation have benefits, though, that you might consider worth the extra effort.</a:t>
            </a:r>
          </a:p>
          <a:p>
            <a:endParaRPr lang="en-US" dirty="0">
              <a:cs typeface="Calibri"/>
            </a:endParaRPr>
          </a:p>
          <a:p>
            <a:pPr marL="228600" indent="-228600">
              <a:buAutoNum type="arabicParenR"/>
            </a:pPr>
            <a:r>
              <a:rPr lang="en-US" dirty="0">
                <a:cs typeface="Calibri"/>
              </a:rPr>
              <a:t>Relationships with foundations that invite their grantees can be more personal, less transactional, and therefore more resilient.</a:t>
            </a:r>
          </a:p>
          <a:p>
            <a:pPr marL="228600" indent="-228600">
              <a:buAutoNum type="arabicParenR"/>
            </a:pPr>
            <a:r>
              <a:rPr lang="en-US" dirty="0">
                <a:cs typeface="Calibri"/>
              </a:rPr>
              <a:t>Invitation-only </a:t>
            </a:r>
            <a:r>
              <a:rPr lang="en-US" dirty="0" err="1">
                <a:cs typeface="Calibri"/>
              </a:rPr>
              <a:t>grantmakers</a:t>
            </a:r>
            <a:r>
              <a:rPr lang="en-US" dirty="0">
                <a:cs typeface="Calibri"/>
              </a:rPr>
              <a:t> are among the funders who make the largest grant awards in the USA. </a:t>
            </a:r>
          </a:p>
        </p:txBody>
      </p:sp>
      <p:sp>
        <p:nvSpPr>
          <p:cNvPr id="4" name="Slide Number Placeholder 3">
            <a:extLst>
              <a:ext uri="{FF2B5EF4-FFF2-40B4-BE49-F238E27FC236}">
                <a16:creationId xmlns:a16="http://schemas.microsoft.com/office/drawing/2014/main" id="{BBAFE1AD-A07E-1DC8-0473-EC0CF6A10E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92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61894-F650-C1D6-F138-8F23083C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143C4-E8FC-D232-A1E9-05276373A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DFF51-FBAA-515A-C484-FDE8EFDF9FA9}"/>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3FDE545-262F-25D5-C783-E80CA59FAB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044820-594D-4312-82F8-6E11BE48DA4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239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6801" y="435682"/>
            <a:ext cx="3483015" cy="1079631"/>
          </a:xfrm>
          <a:prstGeom prst="rect">
            <a:avLst/>
          </a:prstGeom>
        </p:spPr>
      </p:pic>
      <p:sp>
        <p:nvSpPr>
          <p:cNvPr id="8" name="Title 1"/>
          <p:cNvSpPr>
            <a:spLocks noGrp="1"/>
          </p:cNvSpPr>
          <p:nvPr>
            <p:ph type="ctrTitle" hasCustomPrompt="1"/>
          </p:nvPr>
        </p:nvSpPr>
        <p:spPr>
          <a:xfrm>
            <a:off x="1066801" y="2351667"/>
            <a:ext cx="4997877" cy="3480716"/>
          </a:xfrm>
        </p:spPr>
        <p:txBody>
          <a:bodyPr wrap="square" lIns="0" tIns="0" rIns="0" bIns="0" anchor="t" anchorCtr="0">
            <a:normAutofit/>
          </a:bodyPr>
          <a:lstStyle>
            <a:lvl1pPr algn="l">
              <a:defRPr sz="8000" cap="all" baseline="0">
                <a:solidFill>
                  <a:schemeClr val="bg1"/>
                </a:solidFill>
                <a:latin typeface="Impact" charset="0"/>
              </a:defRPr>
            </a:lvl1pPr>
          </a:lstStyle>
          <a:p>
            <a:r>
              <a:rPr lang="en-US"/>
              <a:t>Headline or title of event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latin typeface="Georgia"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tint val="7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latin typeface="Georgia"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tint val="7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aseline="0">
                <a:solidFill>
                  <a:schemeClr val="tx1"/>
                </a:solidFill>
                <a:latin typeface="Georgia"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aseline="0">
                <a:solidFill>
                  <a:schemeClr val="tx1">
                    <a:tint val="75000"/>
                  </a:schemeClr>
                </a:solidFill>
                <a:latin typeface="Verdana"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solidFill>
                  <a:schemeClr val="tx1"/>
                </a:solidFill>
                <a:latin typeface="Georgia"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1"/>
                </a:solidFill>
                <a:latin typeface="Verdana" charset="0"/>
              </a:defRPr>
            </a:lvl1pPr>
            <a:lvl2pPr>
              <a:defRPr baseline="0">
                <a:solidFill>
                  <a:schemeClr val="tx1"/>
                </a:solidFill>
                <a:latin typeface="Verdana" charset="0"/>
              </a:defRPr>
            </a:lvl2pPr>
            <a:lvl3pPr>
              <a:defRPr baseline="0">
                <a:solidFill>
                  <a:schemeClr val="tx1"/>
                </a:solidFill>
                <a:latin typeface="Verdana" charset="0"/>
              </a:defRPr>
            </a:lvl3pPr>
            <a:lvl4pPr>
              <a:defRPr baseline="0">
                <a:solidFill>
                  <a:schemeClr val="tx1"/>
                </a:solidFill>
                <a:latin typeface="Verdana" charset="0"/>
              </a:defRPr>
            </a:lvl4pPr>
            <a:lvl5pPr>
              <a:defRPr baseline="0">
                <a:solidFill>
                  <a:schemeClr val="tx1"/>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1"/>
                </a:solidFill>
                <a:latin typeface="Verdana" charset="0"/>
              </a:defRPr>
            </a:lvl1pPr>
            <a:lvl2pPr>
              <a:defRPr baseline="0">
                <a:solidFill>
                  <a:schemeClr val="tx1"/>
                </a:solidFill>
                <a:latin typeface="Verdana" charset="0"/>
              </a:defRPr>
            </a:lvl2pPr>
            <a:lvl3pPr>
              <a:defRPr baseline="0">
                <a:solidFill>
                  <a:schemeClr val="tx1"/>
                </a:solidFill>
                <a:latin typeface="Verdana" charset="0"/>
              </a:defRPr>
            </a:lvl3pPr>
            <a:lvl4pPr>
              <a:defRPr baseline="0">
                <a:solidFill>
                  <a:schemeClr val="tx1"/>
                </a:solidFill>
                <a:latin typeface="Verdana" charset="0"/>
              </a:defRPr>
            </a:lvl4pPr>
            <a:lvl5pPr>
              <a:defRPr baseline="0">
                <a:solidFill>
                  <a:schemeClr val="tx1"/>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latin typeface="Georgia"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aseline="0">
                <a:latin typeface="Verdana" charset="0"/>
              </a:defRPr>
            </a:lvl1pPr>
          </a:lstStyle>
          <a:p>
            <a:r>
              <a:rPr lang="en-US"/>
              <a:t>OSU FOUNDATION</a:t>
            </a:r>
          </a:p>
        </p:txBody>
      </p:sp>
      <p:sp>
        <p:nvSpPr>
          <p:cNvPr id="9" name="Slide Number Placeholder 8"/>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latin typeface="Georgia"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aseline="0">
                <a:latin typeface="Verdana" charset="0"/>
              </a:defRPr>
            </a:lvl1pPr>
          </a:lstStyle>
          <a:p>
            <a:r>
              <a:rPr lang="en-US"/>
              <a:t>OSU FOUNDATION</a:t>
            </a:r>
          </a:p>
        </p:txBody>
      </p:sp>
      <p:sp>
        <p:nvSpPr>
          <p:cNvPr id="9" name="Slide Number Placeholder 8"/>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10515600" cy="1325563"/>
          </a:xfrm>
        </p:spPr>
        <p:txBody>
          <a:bodyPr/>
          <a:lstStyle>
            <a:lvl1pPr>
              <a:defRPr baseline="0">
                <a:solidFill>
                  <a:schemeClr val="tx1"/>
                </a:solidFill>
                <a:latin typeface="Georgia"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1"/>
                </a:solidFill>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1"/>
                </a:solidFill>
                <a:latin typeface="Verdana" charset="0"/>
              </a:defRPr>
            </a:lvl1pPr>
            <a:lvl2pPr>
              <a:defRPr baseline="0">
                <a:solidFill>
                  <a:schemeClr val="tx1"/>
                </a:solidFill>
                <a:latin typeface="Verdana" charset="0"/>
              </a:defRPr>
            </a:lvl2pPr>
            <a:lvl3pPr>
              <a:defRPr baseline="0">
                <a:solidFill>
                  <a:schemeClr val="tx1"/>
                </a:solidFill>
                <a:latin typeface="Verdana" charset="0"/>
              </a:defRPr>
            </a:lvl3pPr>
            <a:lvl4pPr>
              <a:defRPr baseline="0">
                <a:solidFill>
                  <a:schemeClr val="tx1"/>
                </a:solidFill>
                <a:latin typeface="Verdana" charset="0"/>
              </a:defRPr>
            </a:lvl4pPr>
            <a:lvl5pPr>
              <a:defRPr baseline="0">
                <a:solidFill>
                  <a:schemeClr val="tx1"/>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1"/>
                </a:solidFill>
                <a:latin typeface="Verdana"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1"/>
                </a:solidFill>
                <a:latin typeface="Verdana" charset="0"/>
              </a:defRPr>
            </a:lvl1pPr>
            <a:lvl2pPr>
              <a:defRPr baseline="0">
                <a:solidFill>
                  <a:schemeClr val="tx1"/>
                </a:solidFill>
                <a:latin typeface="Verdana" charset="0"/>
              </a:defRPr>
            </a:lvl2pPr>
            <a:lvl3pPr>
              <a:defRPr baseline="0">
                <a:solidFill>
                  <a:schemeClr val="tx1"/>
                </a:solidFill>
                <a:latin typeface="Verdana" charset="0"/>
              </a:defRPr>
            </a:lvl3pPr>
            <a:lvl4pPr>
              <a:defRPr baseline="0">
                <a:solidFill>
                  <a:schemeClr val="tx1"/>
                </a:solidFill>
                <a:latin typeface="Verdana" charset="0"/>
              </a:defRPr>
            </a:lvl4pPr>
            <a:lvl5pPr>
              <a:defRPr baseline="0">
                <a:solidFill>
                  <a:schemeClr val="tx1"/>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9" name="Slide Number Placeholder 8"/>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baseline="0">
                <a:latin typeface="Verdana" charset="0"/>
              </a:defRPr>
            </a:lvl1pPr>
          </a:lstStyle>
          <a:p>
            <a:r>
              <a:rPr lang="en-US"/>
              <a:t>OSU FOUNDATION</a:t>
            </a:r>
          </a:p>
        </p:txBody>
      </p:sp>
      <p:sp>
        <p:nvSpPr>
          <p:cNvPr id="5" name="Slide Number Placeholder 4"/>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1098123" y="1876298"/>
            <a:ext cx="4997877" cy="3480716"/>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a:t>Headline or title of event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123" y="421576"/>
            <a:ext cx="3483016" cy="1079631"/>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baseline="0">
                <a:latin typeface="Verdana" charset="0"/>
              </a:defRPr>
            </a:lvl1pPr>
          </a:lstStyle>
          <a:p>
            <a:r>
              <a:rPr lang="en-US"/>
              <a:t>OSU FOUNDATION</a:t>
            </a:r>
          </a:p>
        </p:txBody>
      </p:sp>
      <p:sp>
        <p:nvSpPr>
          <p:cNvPr id="5" name="Slide Number Placeholder 4"/>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solidFill>
                  <a:schemeClr val="tx1"/>
                </a:solidFill>
                <a:latin typeface="Georgia" charset="0"/>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5" name="Slide Number Placeholder 4"/>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latin typeface="Verdana" charset="0"/>
              </a:defRPr>
            </a:lvl1pPr>
          </a:lstStyle>
          <a:p>
            <a:r>
              <a:rPr lang="en-US"/>
              <a:t>OSU FOUNDATION</a:t>
            </a:r>
          </a:p>
        </p:txBody>
      </p:sp>
      <p:sp>
        <p:nvSpPr>
          <p:cNvPr id="4" name="Slide Number Placeholder 3"/>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latin typeface="Verdana" charset="0"/>
              </a:defRPr>
            </a:lvl1pPr>
          </a:lstStyle>
          <a:p>
            <a:r>
              <a:rPr lang="en-US"/>
              <a:t>OSU FOUNDATION</a:t>
            </a:r>
          </a:p>
        </p:txBody>
      </p:sp>
      <p:sp>
        <p:nvSpPr>
          <p:cNvPr id="4" name="Slide Number Placeholder 3"/>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4" name="Slide Number Placeholder 3"/>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latin typeface="Verdana" charset="0"/>
              </a:defRPr>
            </a:lvl1pPr>
            <a:lvl2pPr>
              <a:defRPr sz="2800" baseline="0">
                <a:latin typeface="Verdana" charset="0"/>
              </a:defRPr>
            </a:lvl2pPr>
            <a:lvl3pPr>
              <a:defRPr sz="2400" baseline="0">
                <a:latin typeface="Verdana" charset="0"/>
              </a:defRPr>
            </a:lvl3pPr>
            <a:lvl4pPr>
              <a:defRPr sz="2000" baseline="0">
                <a:latin typeface="Verdana" charset="0"/>
              </a:defRPr>
            </a:lvl4pPr>
            <a:lvl5pPr>
              <a:defRPr sz="2000" baseline="0">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latin typeface="Verdana" charset="0"/>
              </a:defRPr>
            </a:lvl1pPr>
            <a:lvl2pPr>
              <a:defRPr sz="2800" baseline="0">
                <a:latin typeface="Verdana" charset="0"/>
              </a:defRPr>
            </a:lvl2pPr>
            <a:lvl3pPr>
              <a:defRPr sz="2400" baseline="0">
                <a:latin typeface="Verdana" charset="0"/>
              </a:defRPr>
            </a:lvl3pPr>
            <a:lvl4pPr>
              <a:defRPr sz="2000" baseline="0">
                <a:latin typeface="Verdana" charset="0"/>
              </a:defRPr>
            </a:lvl4pPr>
            <a:lvl5pPr>
              <a:defRPr sz="2000" baseline="0">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solidFill>
                  <a:schemeClr val="tx1"/>
                </a:solidFill>
                <a:latin typeface="Georgia"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1"/>
                </a:solidFill>
                <a:latin typeface="Verdana" charset="0"/>
              </a:defRPr>
            </a:lvl1pPr>
            <a:lvl2pPr>
              <a:defRPr sz="2800" baseline="0">
                <a:solidFill>
                  <a:schemeClr val="tx1"/>
                </a:solidFill>
                <a:latin typeface="Verdana" charset="0"/>
              </a:defRPr>
            </a:lvl2pPr>
            <a:lvl3pPr>
              <a:defRPr sz="2400" baseline="0">
                <a:solidFill>
                  <a:schemeClr val="tx1"/>
                </a:solidFill>
                <a:latin typeface="Verdana" charset="0"/>
              </a:defRPr>
            </a:lvl3pPr>
            <a:lvl4pPr>
              <a:defRPr sz="2000" baseline="0">
                <a:solidFill>
                  <a:schemeClr val="tx1"/>
                </a:solidFill>
                <a:latin typeface="Verdana" charset="0"/>
              </a:defRPr>
            </a:lvl4pPr>
            <a:lvl5pPr>
              <a:defRPr sz="2000" baseline="0">
                <a:solidFill>
                  <a:schemeClr val="tx1"/>
                </a:solidFill>
                <a:latin typeface="Verdana"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1"/>
                </a:solidFill>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latin typeface="Georgia"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Full 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345772" cy="6944497"/>
          </a:xfrm>
          <a:prstGeom prst="rect">
            <a:avLst/>
          </a:prstGeom>
        </p:spPr>
      </p:pic>
      <p:sp>
        <p:nvSpPr>
          <p:cNvPr id="6" name="Title 1"/>
          <p:cNvSpPr>
            <a:spLocks noGrp="1"/>
          </p:cNvSpPr>
          <p:nvPr>
            <p:ph type="ctrTitle" hasCustomPrompt="1"/>
          </p:nvPr>
        </p:nvSpPr>
        <p:spPr>
          <a:xfrm>
            <a:off x="1098123" y="1939686"/>
            <a:ext cx="4997877" cy="3480716"/>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a:t>Headline or title of event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8123" y="456542"/>
            <a:ext cx="3483016" cy="1079631"/>
          </a:xfrm>
          <a:prstGeom prst="rect">
            <a:avLst/>
          </a:prstGeom>
        </p:spPr>
      </p:pic>
    </p:spTree>
    <p:extLst>
      <p:ext uri="{BB962C8B-B14F-4D97-AF65-F5344CB8AC3E}">
        <p14:creationId xmlns:p14="http://schemas.microsoft.com/office/powerpoint/2010/main" val="417172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baseline="0">
                <a:solidFill>
                  <a:schemeClr val="tx1"/>
                </a:solidFill>
                <a:latin typeface="Georgia"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1"/>
                </a:solidFill>
                <a:latin typeface="Verdana"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7" name="Slide Number Placeholder 6"/>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sp>
        <p:nvSpPr>
          <p:cNvPr id="11" name="Rectangle 10"/>
          <p:cNvSpPr/>
          <p:nvPr userDrawn="1"/>
        </p:nvSpPr>
        <p:spPr>
          <a:xfrm>
            <a:off x="0" y="0"/>
            <a:ext cx="12192000"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hasCustomPrompt="1"/>
          </p:nvPr>
        </p:nvSpPr>
        <p:spPr>
          <a:xfrm>
            <a:off x="0" y="0"/>
            <a:ext cx="12192000" cy="5588000"/>
          </a:xfrm>
        </p:spPr>
        <p:txBody>
          <a:bodyPr/>
          <a:lstStyle>
            <a:lvl1pPr marL="0" indent="0">
              <a:buNone/>
              <a:defRPr baseline="0">
                <a:solidFill>
                  <a:schemeClr val="bg1">
                    <a:lumMod val="65000"/>
                  </a:schemeClr>
                </a:solidFill>
              </a:defRPr>
            </a:lvl1pPr>
          </a:lstStyle>
          <a:p>
            <a:r>
              <a:rPr lang="en-US"/>
              <a:t>Insert Picture Background</a:t>
            </a:r>
          </a:p>
        </p:txBody>
      </p:sp>
      <p:sp>
        <p:nvSpPr>
          <p:cNvPr id="4" name="Rectangle 3"/>
          <p:cNvSpPr/>
          <p:nvPr userDrawn="1"/>
        </p:nvSpPr>
        <p:spPr>
          <a:xfrm>
            <a:off x="0" y="5587320"/>
            <a:ext cx="12192000" cy="1270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637759"/>
            <a:ext cx="5375563" cy="3480716"/>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College or department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0781" y="5692095"/>
            <a:ext cx="3270437" cy="104474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College or department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39150" y="5493828"/>
            <a:ext cx="3314705" cy="1058890"/>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College or department</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56685" y="5493964"/>
            <a:ext cx="3270437" cy="104474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5" name="Rectangle 4"/>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2"/>
                </a:solidFill>
                <a:latin typeface="Rufina-Stencil-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College or department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0396" y="5347017"/>
            <a:ext cx="3483016" cy="1433781"/>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2"/>
                </a:solidFill>
                <a:latin typeface="Kievit Offc" panose="020B0504030101020102" pitchFamily="34" charset="0"/>
              </a:defRPr>
            </a:lvl1pPr>
            <a:lvl2pPr>
              <a:defRPr>
                <a:solidFill>
                  <a:schemeClr val="tx2"/>
                </a:solidFill>
                <a:latin typeface="Kievit Offc" panose="020B0504030101020102" pitchFamily="34" charset="0"/>
              </a:defRPr>
            </a:lvl2pPr>
            <a:lvl3pPr>
              <a:defRPr>
                <a:solidFill>
                  <a:schemeClr val="tx2"/>
                </a:solidFill>
                <a:latin typeface="Kievit Offc" panose="020B0504030101020102" pitchFamily="34" charset="0"/>
              </a:defRPr>
            </a:lvl3pPr>
            <a:lvl4pPr>
              <a:defRPr>
                <a:solidFill>
                  <a:schemeClr val="tx2"/>
                </a:solidFill>
                <a:latin typeface="Kievit Offc" panose="020B0504030101020102" pitchFamily="34" charset="0"/>
              </a:defRPr>
            </a:lvl4pPr>
            <a:lvl5pPr>
              <a:defRPr>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lumMod val="50000"/>
                  </a:schemeClr>
                </a:solidFill>
                <a:latin typeface="Kievit Offc" panose="020B0504030101020102"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6" name="Slide Number Placeholder 5"/>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baseline="0">
                <a:solidFill>
                  <a:schemeClr val="tx2"/>
                </a:solidFill>
                <a:latin typeface="Kievit Offc" panose="020B0504030101020102"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aseline="0">
                <a:solidFill>
                  <a:schemeClr val="tx2"/>
                </a:solidFill>
                <a:latin typeface="Kievit Offc" panose="020B0504030101020102" pitchFamily="34" charset="0"/>
              </a:defRPr>
            </a:lvl1pPr>
            <a:lvl2pPr>
              <a:defRPr baseline="0">
                <a:solidFill>
                  <a:schemeClr val="tx2"/>
                </a:solidFill>
                <a:latin typeface="Kievit Offc" panose="020B0504030101020102" pitchFamily="34" charset="0"/>
              </a:defRPr>
            </a:lvl2pPr>
            <a:lvl3pPr>
              <a:defRPr baseline="0">
                <a:solidFill>
                  <a:schemeClr val="tx2"/>
                </a:solidFill>
                <a:latin typeface="Kievit Offc" panose="020B0504030101020102" pitchFamily="34" charset="0"/>
              </a:defRPr>
            </a:lvl3pPr>
            <a:lvl4pPr>
              <a:defRPr baseline="0">
                <a:solidFill>
                  <a:schemeClr val="tx2"/>
                </a:solidFill>
                <a:latin typeface="Kievit Offc" panose="020B0504030101020102" pitchFamily="34" charset="0"/>
              </a:defRPr>
            </a:lvl4pPr>
            <a:lvl5pPr>
              <a:defRPr baseline="0">
                <a:solidFill>
                  <a:schemeClr val="tx2"/>
                </a:solidFill>
                <a:latin typeface="Kievit Offc" panose="020B0504030101020102"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9" name="Slide Number Placeholder 8"/>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2"/>
                </a:solidFill>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5" name="Slide Number Placeholder 4"/>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bg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Supporting text</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89087" y="5329579"/>
            <a:ext cx="3483017" cy="1079631"/>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4" name="Slide Number Placeholder 3"/>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aseline="0">
                <a:solidFill>
                  <a:schemeClr val="tx2"/>
                </a:solidFill>
                <a:latin typeface="Kievit Offc" panose="020B0504030101020102" pitchFamily="34" charset="0"/>
              </a:defRPr>
            </a:lvl1pPr>
            <a:lvl2pPr>
              <a:defRPr sz="2800" baseline="0">
                <a:solidFill>
                  <a:schemeClr val="tx2"/>
                </a:solidFill>
                <a:latin typeface="Kievit Offc" panose="020B0504030101020102" pitchFamily="34" charset="0"/>
              </a:defRPr>
            </a:lvl2pPr>
            <a:lvl3pPr>
              <a:defRPr sz="2400" baseline="0">
                <a:solidFill>
                  <a:schemeClr val="tx2"/>
                </a:solidFill>
                <a:latin typeface="Kievit Offc" panose="020B0504030101020102" pitchFamily="34" charset="0"/>
              </a:defRPr>
            </a:lvl3pPr>
            <a:lvl4pPr>
              <a:defRPr sz="2000" baseline="0">
                <a:solidFill>
                  <a:schemeClr val="tx2"/>
                </a:solidFill>
                <a:latin typeface="Kievit Offc" panose="020B0504030101020102" pitchFamily="34" charset="0"/>
              </a:defRPr>
            </a:lvl4pPr>
            <a:lvl5pPr>
              <a:defRPr sz="2000" baseline="0">
                <a:solidFill>
                  <a:schemeClr val="tx2"/>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aseline="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aseline="0">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tx2"/>
                </a:solidFill>
                <a:latin typeface="Kievit Offc" panose="020B0504030101020102"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chemeClr val="tx2"/>
                </a:solidFill>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solidFill>
                  <a:schemeClr val="tx2"/>
                </a:solidFill>
                <a:latin typeface="Kievit Offc" panose="020B0504030101020102" pitchFamily="34" charset="0"/>
              </a:defRPr>
            </a:lvl1pPr>
          </a:lstStyle>
          <a:p>
            <a:fld id="{AAB6004F-53F9-E74D-AC89-56EA63355CB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chemeClr val="bg1"/>
                </a:solidFill>
                <a:latin typeface="Impact"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Supporting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1443" y="5351267"/>
            <a:ext cx="3483016" cy="107963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66801" y="1866358"/>
            <a:ext cx="10058400" cy="3748071"/>
          </a:xfrm>
        </p:spPr>
        <p:txBody>
          <a:bodyPr wrap="square" lIns="0" tIns="0" rIns="0" bIns="0" anchor="t" anchorCtr="0">
            <a:normAutofit/>
          </a:bodyPr>
          <a:lstStyle>
            <a:lvl1pPr algn="l">
              <a:defRPr sz="8000" cap="all" baseline="0">
                <a:solidFill>
                  <a:srgbClr val="DC4405"/>
                </a:solidFill>
                <a:latin typeface="Impact" charset="0"/>
              </a:defRPr>
            </a:lvl1pPr>
          </a:lstStyle>
          <a:p>
            <a:r>
              <a:rPr lang="en-US"/>
              <a:t>Headline or title of event</a:t>
            </a:r>
          </a:p>
        </p:txBody>
      </p:sp>
      <p:sp>
        <p:nvSpPr>
          <p:cNvPr id="3" name="Subtitle 2"/>
          <p:cNvSpPr>
            <a:spLocks noGrp="1"/>
          </p:cNvSpPr>
          <p:nvPr>
            <p:ph type="subTitle" idx="1" hasCustomPrompt="1"/>
          </p:nvPr>
        </p:nvSpPr>
        <p:spPr>
          <a:xfrm>
            <a:off x="1066801" y="544353"/>
            <a:ext cx="10058400" cy="456108"/>
          </a:xfrm>
        </p:spPr>
        <p:txBody>
          <a:bodyPr lIns="0" tIns="0" rIns="0" bIns="0">
            <a:normAutofit/>
          </a:bodyPr>
          <a:lstStyle>
            <a:lvl1pPr marL="0" indent="0" algn="l">
              <a:lnSpc>
                <a:spcPts val="1800"/>
              </a:lnSpc>
              <a:buNone/>
              <a:defRPr sz="2000" baseline="0">
                <a:solidFill>
                  <a:schemeClr val="tx1"/>
                </a:solidFill>
                <a:latin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Supporting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90899" y="5351094"/>
            <a:ext cx="3483016" cy="107963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latin typeface="Georgia"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Verdana" charset="0"/>
              </a:defRPr>
            </a:lvl1pPr>
            <a:lvl2pPr>
              <a:defRPr baseline="0">
                <a:latin typeface="Verdana" charset="0"/>
              </a:defRPr>
            </a:lvl2pPr>
            <a:lvl3pPr>
              <a:defRPr baseline="0">
                <a:latin typeface="Verdana" charset="0"/>
              </a:defRPr>
            </a:lvl3pPr>
            <a:lvl4pPr>
              <a:defRPr baseline="0">
                <a:latin typeface="Verdana" charset="0"/>
              </a:defRPr>
            </a:lvl4pPr>
            <a:lvl5pPr>
              <a:defRPr baseline="0">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latin typeface="Verdana" charset="0"/>
              </a:defRPr>
            </a:lvl1pPr>
          </a:lstStyle>
          <a:p>
            <a:fld id="{AAB6004F-53F9-E74D-AC89-56EA63355CB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aseline="0">
                <a:solidFill>
                  <a:schemeClr val="tx1"/>
                </a:solidFill>
                <a:latin typeface="Georgia"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solidFill>
                  <a:schemeClr val="tx1"/>
                </a:solidFill>
                <a:latin typeface="Verdana" charset="0"/>
              </a:defRPr>
            </a:lvl1pPr>
            <a:lvl2pPr>
              <a:defRPr baseline="0">
                <a:solidFill>
                  <a:schemeClr val="tx1"/>
                </a:solidFill>
                <a:latin typeface="Verdana" charset="0"/>
              </a:defRPr>
            </a:lvl2pPr>
            <a:lvl3pPr>
              <a:defRPr baseline="0">
                <a:solidFill>
                  <a:schemeClr val="tx1"/>
                </a:solidFill>
                <a:latin typeface="Verdana" charset="0"/>
              </a:defRPr>
            </a:lvl3pPr>
            <a:lvl4pPr>
              <a:defRPr baseline="0">
                <a:solidFill>
                  <a:schemeClr val="tx1"/>
                </a:solidFill>
                <a:latin typeface="Verdana" charset="0"/>
              </a:defRPr>
            </a:lvl4pPr>
            <a:lvl5pPr>
              <a:defRPr baseline="0">
                <a:solidFill>
                  <a:schemeClr val="tx1"/>
                </a:solidFill>
                <a:latin typeface="Verdana"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baseline="0">
                <a:solidFill>
                  <a:schemeClr val="tx1"/>
                </a:solidFill>
                <a:latin typeface="Verdana" charset="0"/>
              </a:defRPr>
            </a:lvl1pPr>
          </a:lstStyle>
          <a:p>
            <a:r>
              <a:rPr lang="en-US"/>
              <a:t>OSU FOUNDATION</a:t>
            </a:r>
          </a:p>
        </p:txBody>
      </p:sp>
      <p:sp>
        <p:nvSpPr>
          <p:cNvPr id="6" name="Slide Number Placeholder 5"/>
          <p:cNvSpPr>
            <a:spLocks noGrp="1"/>
          </p:cNvSpPr>
          <p:nvPr>
            <p:ph type="sldNum" sz="quarter" idx="12"/>
          </p:nvPr>
        </p:nvSpPr>
        <p:spPr/>
        <p:txBody>
          <a:bodyPr/>
          <a:lstStyle>
            <a:lvl1pPr>
              <a:defRPr baseline="0">
                <a:solidFill>
                  <a:schemeClr val="tx1"/>
                </a:solidFill>
                <a:latin typeface="Verdana" charset="0"/>
              </a:defRPr>
            </a:lvl1pPr>
          </a:lstStyle>
          <a:p>
            <a:fld id="{AAB6004F-53F9-E74D-AC89-56EA63355CB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bg1"/>
                </a:solidFill>
                <a:latin typeface="Verdana" charset="0"/>
              </a:defRPr>
            </a:lvl1pPr>
          </a:lstStyle>
          <a:p>
            <a:r>
              <a:rPr lang="en-US"/>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bg1"/>
                </a:solidFill>
                <a:latin typeface="Verdana" charset="0"/>
              </a:defRPr>
            </a:lvl1pPr>
          </a:lstStyle>
          <a:p>
            <a:r>
              <a:rPr lang="en-US"/>
              <a:t>| </a:t>
            </a:r>
            <a:fld id="{AAB6004F-53F9-E74D-AC89-56EA63355CB3}" type="slidenum">
              <a:rPr lang="en-US" smtClean="0"/>
              <a:pPr/>
              <a:t>‹#›</a:t>
            </a:fld>
            <a:endParaRPr lang="en-US"/>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7" r:id="rId2"/>
    <p:sldLayoutId id="2147483712" r:id="rId3"/>
    <p:sldLayoutId id="2147483649" r:id="rId4"/>
    <p:sldLayoutId id="2147483677" r:id="rId5"/>
    <p:sldLayoutId id="2147483678" r:id="rId6"/>
    <p:sldLayoutId id="2147483679" r:id="rId7"/>
    <p:sldLayoutId id="2147483659" r:id="rId8"/>
    <p:sldLayoutId id="2147483681" r:id="rId9"/>
    <p:sldLayoutId id="2147483682" r:id="rId10"/>
    <p:sldLayoutId id="2147483683" r:id="rId11"/>
    <p:sldLayoutId id="2147483669"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dt="0"/>
  <p:txStyles>
    <p:titleStyle>
      <a:lvl1pPr algn="l" defTabSz="914400" rtl="0" eaLnBrk="1" latinLnBrk="0" hangingPunct="1">
        <a:lnSpc>
          <a:spcPct val="90000"/>
        </a:lnSpc>
        <a:spcBef>
          <a:spcPct val="0"/>
        </a:spcBef>
        <a:buNone/>
        <a:defRPr sz="4400" kern="1200" baseline="0">
          <a:solidFill>
            <a:schemeClr val="bg1"/>
          </a:solidFill>
          <a:latin typeface="Georgia"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Verdana"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Verdana"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Verdana"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Verdana"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Verdana"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228600" y="209550"/>
            <a:ext cx="11725275" cy="6429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26174"/>
            <a:ext cx="6680200" cy="365125"/>
          </a:xfrm>
          <a:prstGeom prst="rect">
            <a:avLst/>
          </a:prstGeom>
        </p:spPr>
        <p:txBody>
          <a:bodyPr vert="horz" lIns="91440" tIns="45720" rIns="91440" bIns="45720" rtlCol="0" anchor="ctr"/>
          <a:lstStyle>
            <a:lvl1pPr algn="r">
              <a:defRPr sz="1200" baseline="0">
                <a:solidFill>
                  <a:schemeClr val="tx2"/>
                </a:solidFill>
                <a:latin typeface="KievitPro-Regular" charset="0"/>
              </a:defRPr>
            </a:lvl1pPr>
          </a:lstStyle>
          <a:p>
            <a:r>
              <a:rPr lang="en-US"/>
              <a:t>OREGON STATE UNIVERSITY</a:t>
            </a:r>
          </a:p>
        </p:txBody>
      </p:sp>
      <p:sp>
        <p:nvSpPr>
          <p:cNvPr id="6" name="Slide Number Placeholder 5"/>
          <p:cNvSpPr>
            <a:spLocks noGrp="1"/>
          </p:cNvSpPr>
          <p:nvPr>
            <p:ph type="sldNum" sz="quarter" idx="4"/>
          </p:nvPr>
        </p:nvSpPr>
        <p:spPr>
          <a:xfrm>
            <a:off x="10718800" y="6226174"/>
            <a:ext cx="635000" cy="365125"/>
          </a:xfrm>
          <a:prstGeom prst="rect">
            <a:avLst/>
          </a:prstGeom>
        </p:spPr>
        <p:txBody>
          <a:bodyPr vert="horz" lIns="91440" tIns="45720" rIns="91440" bIns="45720" rtlCol="0" anchor="ctr"/>
          <a:lstStyle>
            <a:lvl1pPr algn="l">
              <a:defRPr sz="1200" baseline="0">
                <a:solidFill>
                  <a:schemeClr val="tx2"/>
                </a:solidFill>
                <a:latin typeface="KievitPro-Regular" charset="0"/>
              </a:defRPr>
            </a:lvl1pPr>
          </a:lstStyle>
          <a:p>
            <a:r>
              <a:rPr lang="en-US"/>
              <a:t>| </a:t>
            </a:r>
            <a:fld id="{AAB6004F-53F9-E74D-AC89-56EA63355CB3}" type="slidenum">
              <a:rPr lang="en-US" smtClean="0"/>
              <a:pPr/>
              <a:t>‹#›</a:t>
            </a:fld>
            <a:endParaRPr lang="en-US"/>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dt="0"/>
  <p:txStyles>
    <p:titleStyle>
      <a:lvl1pPr algn="l" defTabSz="914400"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bg1"/>
          </a:solidFill>
          <a:latin typeface="KievitPro-Regular"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1"/>
          </a:solidFill>
          <a:latin typeface="KievitPro-Regular"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1"/>
          </a:solidFill>
          <a:latin typeface="KievitPro-Regular"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1"/>
          </a:solidFill>
          <a:latin typeface="KievitPro-Regular"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hyperlink" Target="mailto:Adeline.Hull@osufoundation.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7C86-2265-11F0-DD92-45B8C35AA394}"/>
              </a:ext>
            </a:extLst>
          </p:cNvPr>
          <p:cNvSpPr>
            <a:spLocks noGrp="1"/>
          </p:cNvSpPr>
          <p:nvPr>
            <p:ph type="ctrTitle"/>
          </p:nvPr>
        </p:nvSpPr>
        <p:spPr/>
        <p:txBody>
          <a:bodyPr/>
          <a:lstStyle/>
          <a:p>
            <a:r>
              <a:rPr lang="en-US">
                <a:latin typeface="Impact"/>
              </a:rPr>
              <a:t>Office of foundation relations</a:t>
            </a:r>
            <a:endParaRPr lang="en-US"/>
          </a:p>
        </p:txBody>
      </p:sp>
    </p:spTree>
    <p:extLst>
      <p:ext uri="{BB962C8B-B14F-4D97-AF65-F5344CB8AC3E}">
        <p14:creationId xmlns:p14="http://schemas.microsoft.com/office/powerpoint/2010/main" val="68725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E7755-9E19-E1A9-39BC-6785548908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D157C-ED2B-21E0-81AC-76619777824E}"/>
              </a:ext>
            </a:extLst>
          </p:cNvPr>
          <p:cNvSpPr>
            <a:spLocks noGrp="1"/>
          </p:cNvSpPr>
          <p:nvPr>
            <p:ph type="title"/>
          </p:nvPr>
        </p:nvSpPr>
        <p:spPr/>
        <p:txBody>
          <a:bodyPr/>
          <a:lstStyle/>
          <a:p>
            <a:r>
              <a:rPr lang="en-US" b="1" dirty="0">
                <a:solidFill>
                  <a:schemeClr val="accent5"/>
                </a:solidFill>
              </a:rPr>
              <a:t>GETTING INVITED</a:t>
            </a:r>
          </a:p>
        </p:txBody>
      </p:sp>
      <p:sp>
        <p:nvSpPr>
          <p:cNvPr id="3" name="Content Placeholder 2">
            <a:extLst>
              <a:ext uri="{FF2B5EF4-FFF2-40B4-BE49-F238E27FC236}">
                <a16:creationId xmlns:a16="http://schemas.microsoft.com/office/drawing/2014/main" id="{EB75B5CD-C113-B5FD-12BF-247D0EE6FB88}"/>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b="1" dirty="0">
                <a:solidFill>
                  <a:schemeClr val="tx1"/>
                </a:solidFill>
                <a:ea typeface="Times New Roman" panose="02020603050405020304" pitchFamily="18" charset="0"/>
                <a:cs typeface="Aptos" panose="020B0004020202020204" pitchFamily="34" charset="0"/>
              </a:rPr>
              <a:t>Be findable!</a:t>
            </a: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3600" b="1" dirty="0">
                <a:ea typeface="Times New Roman" panose="02020603050405020304" pitchFamily="18" charset="0"/>
                <a:cs typeface="Aptos" panose="020B0004020202020204" pitchFamily="34" charset="0"/>
              </a:rPr>
              <a:t>Academic outlets</a:t>
            </a:r>
            <a:r>
              <a:rPr lang="en-US" sz="3600" dirty="0">
                <a:ea typeface="Times New Roman" panose="02020603050405020304" pitchFamily="18" charset="0"/>
                <a:cs typeface="Aptos" panose="020B0004020202020204" pitchFamily="34" charset="0"/>
              </a:rPr>
              <a:t>: Grant announcements, scholarly publications</a:t>
            </a:r>
          </a:p>
          <a:p>
            <a:pPr>
              <a:spcBef>
                <a:spcPts val="0"/>
              </a:spcBef>
              <a:tabLst>
                <a:tab pos="914400" algn="l"/>
              </a:tabLst>
            </a:pPr>
            <a:r>
              <a:rPr lang="en-US" sz="3600" dirty="0">
                <a:ea typeface="Times New Roman" panose="02020603050405020304" pitchFamily="18" charset="0"/>
                <a:cs typeface="Aptos" panose="020B0004020202020204" pitchFamily="34" charset="0"/>
              </a:rPr>
              <a:t> </a:t>
            </a:r>
            <a:r>
              <a:rPr lang="en-US" sz="3600" b="1" dirty="0">
                <a:ea typeface="Times New Roman" panose="02020603050405020304" pitchFamily="18" charset="0"/>
                <a:cs typeface="Aptos" panose="020B0004020202020204" pitchFamily="34" charset="0"/>
              </a:rPr>
              <a:t>Traditional media</a:t>
            </a:r>
            <a:r>
              <a:rPr lang="en-US" sz="3600" dirty="0">
                <a:ea typeface="Times New Roman" panose="02020603050405020304" pitchFamily="18" charset="0"/>
                <a:cs typeface="Aptos" panose="020B0004020202020204" pitchFamily="34" charset="0"/>
              </a:rPr>
              <a:t>: Print (newspapers, magazines), news (TV, radio)</a:t>
            </a:r>
          </a:p>
          <a:p>
            <a:pPr>
              <a:spcBef>
                <a:spcPts val="0"/>
              </a:spcBef>
              <a:tabLst>
                <a:tab pos="914400" algn="l"/>
              </a:tabLst>
            </a:pPr>
            <a:r>
              <a:rPr lang="en-US" sz="3600" dirty="0">
                <a:ea typeface="Times New Roman" panose="02020603050405020304" pitchFamily="18" charset="0"/>
                <a:cs typeface="Aptos" panose="020B0004020202020204" pitchFamily="34" charset="0"/>
              </a:rPr>
              <a:t> </a:t>
            </a:r>
            <a:r>
              <a:rPr lang="en-US" sz="3600" b="1" dirty="0">
                <a:ea typeface="Times New Roman" panose="02020603050405020304" pitchFamily="18" charset="0"/>
                <a:cs typeface="Aptos" panose="020B0004020202020204" pitchFamily="34" charset="0"/>
              </a:rPr>
              <a:t>Social media</a:t>
            </a:r>
            <a:r>
              <a:rPr lang="en-US" sz="3600" dirty="0">
                <a:ea typeface="Times New Roman" panose="02020603050405020304" pitchFamily="18" charset="0"/>
                <a:cs typeface="Aptos" panose="020B0004020202020204" pitchFamily="34" charset="0"/>
              </a:rPr>
              <a:t>: LinkedIn</a:t>
            </a:r>
          </a:p>
          <a:p>
            <a:pPr>
              <a:spcBef>
                <a:spcPts val="0"/>
              </a:spcBef>
              <a:tabLst>
                <a:tab pos="914400" algn="l"/>
              </a:tabLst>
            </a:pPr>
            <a:r>
              <a:rPr lang="en-US" sz="3600" dirty="0">
                <a:ea typeface="Times New Roman" panose="02020603050405020304" pitchFamily="18" charset="0"/>
                <a:cs typeface="Aptos" panose="020B0004020202020204" pitchFamily="34" charset="0"/>
              </a:rPr>
              <a:t> </a:t>
            </a:r>
            <a:r>
              <a:rPr lang="en-US" sz="3600" b="1" dirty="0">
                <a:ea typeface="Times New Roman" panose="02020603050405020304" pitchFamily="18" charset="0"/>
                <a:cs typeface="Aptos" panose="020B0004020202020204" pitchFamily="34" charset="0"/>
              </a:rPr>
              <a:t>New media</a:t>
            </a:r>
            <a:r>
              <a:rPr lang="en-US" sz="3600" dirty="0">
                <a:ea typeface="Times New Roman" panose="02020603050405020304" pitchFamily="18" charset="0"/>
                <a:cs typeface="Aptos" panose="020B0004020202020204" pitchFamily="34" charset="0"/>
              </a:rPr>
              <a:t>: Podcasts, blogs, website</a:t>
            </a:r>
          </a:p>
          <a:p>
            <a:pPr>
              <a:spcBef>
                <a:spcPts val="0"/>
              </a:spcBef>
              <a:tabLst>
                <a:tab pos="914400" algn="l"/>
              </a:tabLst>
            </a:pPr>
            <a:r>
              <a:rPr lang="en-US" sz="3600" dirty="0">
                <a:ea typeface="Times New Roman" panose="02020603050405020304" pitchFamily="18" charset="0"/>
                <a:cs typeface="Aptos" panose="020B0004020202020204" pitchFamily="34" charset="0"/>
              </a:rPr>
              <a:t> </a:t>
            </a:r>
            <a:r>
              <a:rPr lang="en-US" sz="3600" b="1" dirty="0">
                <a:ea typeface="Times New Roman" panose="02020603050405020304" pitchFamily="18" charset="0"/>
                <a:cs typeface="Aptos" panose="020B0004020202020204" pitchFamily="34" charset="0"/>
              </a:rPr>
              <a:t>Conferences</a:t>
            </a:r>
          </a:p>
        </p:txBody>
      </p:sp>
      <p:sp>
        <p:nvSpPr>
          <p:cNvPr id="4" name="Footer Placeholder 3">
            <a:extLst>
              <a:ext uri="{FF2B5EF4-FFF2-40B4-BE49-F238E27FC236}">
                <a16:creationId xmlns:a16="http://schemas.microsoft.com/office/drawing/2014/main" id="{3B503481-FA0E-E27D-44E7-5A599834963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6D6DBFC9-615E-4BFB-F472-C72D168F221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3312897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0692E-80E6-E66A-1ADA-60249C98DFB0}"/>
            </a:ext>
          </a:extLst>
        </p:cNvPr>
        <p:cNvGrpSpPr/>
        <p:nvPr/>
      </p:nvGrpSpPr>
      <p:grpSpPr>
        <a:xfrm>
          <a:off x="0" y="0"/>
          <a:ext cx="0" cy="0"/>
          <a:chOff x="0" y="0"/>
          <a:chExt cx="0" cy="0"/>
        </a:xfrm>
      </p:grpSpPr>
      <p:pic>
        <p:nvPicPr>
          <p:cNvPr id="7" name="Picture 6" descr="People at meeting">
            <a:extLst>
              <a:ext uri="{FF2B5EF4-FFF2-40B4-BE49-F238E27FC236}">
                <a16:creationId xmlns:a16="http://schemas.microsoft.com/office/drawing/2014/main" id="{E4EC77F9-DCBC-6FD1-A1C3-8709D77F0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914"/>
            <a:ext cx="12192000" cy="6518172"/>
          </a:xfrm>
          <a:prstGeom prst="rect">
            <a:avLst/>
          </a:prstGeom>
        </p:spPr>
      </p:pic>
      <p:sp>
        <p:nvSpPr>
          <p:cNvPr id="2" name="Title 1">
            <a:extLst>
              <a:ext uri="{FF2B5EF4-FFF2-40B4-BE49-F238E27FC236}">
                <a16:creationId xmlns:a16="http://schemas.microsoft.com/office/drawing/2014/main" id="{D610877F-2F33-6485-D7B0-EB7902CA8443}"/>
              </a:ext>
            </a:extLst>
          </p:cNvPr>
          <p:cNvSpPr>
            <a:spLocks noGrp="1"/>
          </p:cNvSpPr>
          <p:nvPr>
            <p:ph type="title"/>
          </p:nvPr>
        </p:nvSpPr>
        <p:spPr>
          <a:xfrm>
            <a:off x="838200" y="365126"/>
            <a:ext cx="10515600" cy="1136412"/>
          </a:xfrm>
          <a:solidFill>
            <a:srgbClr val="FFFFFF">
              <a:alpha val="80000"/>
            </a:srgbClr>
          </a:solidFill>
        </p:spPr>
        <p:txBody>
          <a:bodyPr/>
          <a:lstStyle/>
          <a:p>
            <a:r>
              <a:rPr lang="en-US" b="1" dirty="0">
                <a:solidFill>
                  <a:schemeClr val="accent5"/>
                </a:solidFill>
              </a:rPr>
              <a:t>GETTING INVITED</a:t>
            </a:r>
          </a:p>
        </p:txBody>
      </p:sp>
      <p:sp>
        <p:nvSpPr>
          <p:cNvPr id="3" name="Content Placeholder 2">
            <a:extLst>
              <a:ext uri="{FF2B5EF4-FFF2-40B4-BE49-F238E27FC236}">
                <a16:creationId xmlns:a16="http://schemas.microsoft.com/office/drawing/2014/main" id="{A997E3A8-920C-A851-9CD6-246605900257}"/>
              </a:ext>
            </a:extLst>
          </p:cNvPr>
          <p:cNvSpPr>
            <a:spLocks noGrp="1"/>
          </p:cNvSpPr>
          <p:nvPr>
            <p:ph idx="1"/>
          </p:nvPr>
        </p:nvSpPr>
        <p:spPr>
          <a:xfrm>
            <a:off x="838200" y="1501537"/>
            <a:ext cx="10515600" cy="4760367"/>
          </a:xfrm>
          <a:solidFill>
            <a:srgbClr val="FFFFFF">
              <a:alpha val="80000"/>
            </a:srgbClr>
          </a:solidFill>
        </p:spPr>
        <p:txBody>
          <a:bodyPr>
            <a:noAutofit/>
          </a:bodyPr>
          <a:lstStyle/>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Create </a:t>
            </a:r>
            <a:r>
              <a:rPr lang="en-US" sz="4000" b="1" dirty="0">
                <a:solidFill>
                  <a:schemeClr val="tx1"/>
                </a:solidFill>
                <a:ea typeface="Times New Roman" panose="02020603050405020304" pitchFamily="18" charset="0"/>
                <a:cs typeface="Aptos" panose="020B0004020202020204" pitchFamily="34" charset="0"/>
              </a:rPr>
              <a:t>engagement opportunities</a:t>
            </a: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 </a:t>
            </a: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Campus visits</a:t>
            </a:r>
            <a:r>
              <a:rPr lang="en-US" sz="4000" dirty="0">
                <a:ea typeface="Times New Roman" panose="02020603050405020304" pitchFamily="18" charset="0"/>
                <a:cs typeface="Aptos" panose="020B0004020202020204" pitchFamily="34" charset="0"/>
              </a:rPr>
              <a:t> </a:t>
            </a:r>
          </a:p>
          <a:p>
            <a:pPr>
              <a:spcBef>
                <a:spcPts val="0"/>
              </a:spcBef>
              <a:tabLst>
                <a:tab pos="914400" algn="l"/>
              </a:tabLst>
            </a:pPr>
            <a:r>
              <a:rPr lang="en-US" sz="4000" b="1" dirty="0">
                <a:ea typeface="Times New Roman" panose="02020603050405020304" pitchFamily="18" charset="0"/>
                <a:cs typeface="Aptos" panose="020B0004020202020204" pitchFamily="34" charset="0"/>
              </a:rPr>
              <a:t> Events</a:t>
            </a:r>
            <a:r>
              <a:rPr lang="en-US" sz="4000" dirty="0">
                <a:ea typeface="Times New Roman" panose="02020603050405020304" pitchFamily="18" charset="0"/>
                <a:cs typeface="Aptos" panose="020B0004020202020204" pitchFamily="34" charset="0"/>
              </a:rPr>
              <a:t>: hosted conferences, symposia, convenings, lectures</a:t>
            </a:r>
          </a:p>
        </p:txBody>
      </p:sp>
      <p:sp>
        <p:nvSpPr>
          <p:cNvPr id="4" name="Footer Placeholder 3">
            <a:extLst>
              <a:ext uri="{FF2B5EF4-FFF2-40B4-BE49-F238E27FC236}">
                <a16:creationId xmlns:a16="http://schemas.microsoft.com/office/drawing/2014/main" id="{BAF63B4A-ED9F-D7AC-8A7B-4F1FEF0D700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167E8AEB-64BD-D828-AD54-7C225B32391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220839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94AC6-50B2-6918-E8A8-361310994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67137-F9F8-40EE-DE84-0C1FFCFF927A}"/>
              </a:ext>
            </a:extLst>
          </p:cNvPr>
          <p:cNvSpPr>
            <a:spLocks noGrp="1"/>
          </p:cNvSpPr>
          <p:nvPr>
            <p:ph type="title"/>
          </p:nvPr>
        </p:nvSpPr>
        <p:spPr/>
        <p:txBody>
          <a:bodyPr/>
          <a:lstStyle/>
          <a:p>
            <a:r>
              <a:rPr lang="en-US" b="1">
                <a:solidFill>
                  <a:schemeClr val="accent5"/>
                </a:solidFill>
              </a:rPr>
              <a:t>GETTING INVITED</a:t>
            </a:r>
            <a:endParaRPr lang="en-US" b="1" dirty="0">
              <a:solidFill>
                <a:schemeClr val="accent5"/>
              </a:solidFill>
            </a:endParaRPr>
          </a:p>
        </p:txBody>
      </p:sp>
      <p:sp>
        <p:nvSpPr>
          <p:cNvPr id="4" name="Footer Placeholder 3">
            <a:extLst>
              <a:ext uri="{FF2B5EF4-FFF2-40B4-BE49-F238E27FC236}">
                <a16:creationId xmlns:a16="http://schemas.microsoft.com/office/drawing/2014/main" id="{BE6D21EF-186E-6880-20AC-27FCAE2F2CC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55D481AF-6862-4851-8BFB-A2D22F4F5D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9" name="Picture 8" descr="Net of connections">
            <a:extLst>
              <a:ext uri="{FF2B5EF4-FFF2-40B4-BE49-F238E27FC236}">
                <a16:creationId xmlns:a16="http://schemas.microsoft.com/office/drawing/2014/main" id="{3EA5385F-C945-122F-E8B8-467137846F43}"/>
              </a:ext>
            </a:extLst>
          </p:cNvPr>
          <p:cNvPicPr>
            <a:picLocks noChangeAspect="1"/>
          </p:cNvPicPr>
          <p:nvPr/>
        </p:nvPicPr>
        <p:blipFill>
          <a:blip r:embed="rId3">
            <a:extLst>
              <a:ext uri="{28A0092B-C50C-407E-A947-70E740481C1C}">
                <a14:useLocalDpi xmlns:a14="http://schemas.microsoft.com/office/drawing/2010/main" val="0"/>
              </a:ext>
            </a:extLst>
          </a:blip>
          <a:srcRect l="9972" t="10913" r="10557" b="6456"/>
          <a:stretch/>
        </p:blipFill>
        <p:spPr>
          <a:xfrm>
            <a:off x="315617" y="2187235"/>
            <a:ext cx="5113074" cy="3542392"/>
          </a:xfrm>
          <a:prstGeom prst="rect">
            <a:avLst/>
          </a:prstGeom>
        </p:spPr>
      </p:pic>
      <p:sp>
        <p:nvSpPr>
          <p:cNvPr id="3" name="Content Placeholder 2">
            <a:extLst>
              <a:ext uri="{FF2B5EF4-FFF2-40B4-BE49-F238E27FC236}">
                <a16:creationId xmlns:a16="http://schemas.microsoft.com/office/drawing/2014/main" id="{EEE59CA8-C4D4-D4B9-43B2-EEA31CC1A246}"/>
              </a:ext>
            </a:extLst>
          </p:cNvPr>
          <p:cNvSpPr>
            <a:spLocks noGrp="1"/>
          </p:cNvSpPr>
          <p:nvPr>
            <p:ph idx="1"/>
          </p:nvPr>
        </p:nvSpPr>
        <p:spPr>
          <a:xfrm>
            <a:off x="5632703" y="646176"/>
            <a:ext cx="6010657" cy="5692439"/>
          </a:xfrm>
        </p:spPr>
        <p:txBody>
          <a:bodyPr>
            <a:noAutofit/>
          </a:bodyPr>
          <a:lstStyle/>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Partner </a:t>
            </a:r>
            <a:r>
              <a:rPr lang="en-US" sz="4000" b="1" dirty="0">
                <a:solidFill>
                  <a:schemeClr val="tx1"/>
                </a:solidFill>
                <a:ea typeface="Times New Roman" panose="02020603050405020304" pitchFamily="18" charset="0"/>
                <a:cs typeface="Aptos" panose="020B0004020202020204" pitchFamily="34" charset="0"/>
              </a:rPr>
              <a:t>networks</a:t>
            </a: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Other private foundations</a:t>
            </a: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Direct-service nonprofits </a:t>
            </a:r>
            <a:r>
              <a:rPr lang="en-US" sz="4000" dirty="0">
                <a:ea typeface="Times New Roman" panose="02020603050405020304" pitchFamily="18" charset="0"/>
                <a:cs typeface="Aptos" panose="020B0004020202020204" pitchFamily="34" charset="0"/>
              </a:rPr>
              <a:t>(grantees)</a:t>
            </a: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Peer researchers, mentors/advisors</a:t>
            </a:r>
          </a:p>
        </p:txBody>
      </p:sp>
    </p:spTree>
    <p:extLst>
      <p:ext uri="{BB962C8B-B14F-4D97-AF65-F5344CB8AC3E}">
        <p14:creationId xmlns:p14="http://schemas.microsoft.com/office/powerpoint/2010/main" val="347774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2130-96FA-3985-C39B-6C1477F57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15265-7135-2EB6-7464-40EE1F13D3C1}"/>
              </a:ext>
            </a:extLst>
          </p:cNvPr>
          <p:cNvSpPr>
            <a:spLocks noGrp="1"/>
          </p:cNvSpPr>
          <p:nvPr>
            <p:ph type="title"/>
          </p:nvPr>
        </p:nvSpPr>
        <p:spPr/>
        <p:txBody>
          <a:bodyPr/>
          <a:lstStyle/>
          <a:p>
            <a:r>
              <a:rPr lang="en-US" b="1" dirty="0">
                <a:solidFill>
                  <a:schemeClr val="accent5"/>
                </a:solidFill>
              </a:rPr>
              <a:t>BE PREPARED</a:t>
            </a:r>
          </a:p>
        </p:txBody>
      </p:sp>
      <p:sp>
        <p:nvSpPr>
          <p:cNvPr id="3" name="Content Placeholder 2">
            <a:extLst>
              <a:ext uri="{FF2B5EF4-FFF2-40B4-BE49-F238E27FC236}">
                <a16:creationId xmlns:a16="http://schemas.microsoft.com/office/drawing/2014/main" id="{8BE30F2E-140D-79A3-519D-F3543D90FB9E}"/>
              </a:ext>
            </a:extLst>
          </p:cNvPr>
          <p:cNvSpPr>
            <a:spLocks noGrp="1"/>
          </p:cNvSpPr>
          <p:nvPr>
            <p:ph idx="1"/>
          </p:nvPr>
        </p:nvSpPr>
        <p:spPr>
          <a:xfrm>
            <a:off x="838200" y="1501537"/>
            <a:ext cx="10515600" cy="4760367"/>
          </a:xfrm>
        </p:spPr>
        <p:txBody>
          <a:bodyPr>
            <a:noAutofit/>
          </a:bodyPr>
          <a:lstStyle/>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3600" dirty="0">
                <a:ea typeface="Times New Roman" panose="02020603050405020304" pitchFamily="18" charset="0"/>
                <a:cs typeface="Aptos" panose="020B0004020202020204" pitchFamily="34" charset="0"/>
              </a:rPr>
              <a:t>Create a </a:t>
            </a:r>
            <a:r>
              <a:rPr lang="en-US" sz="3600" b="1" dirty="0">
                <a:solidFill>
                  <a:schemeClr val="tx1"/>
                </a:solidFill>
                <a:ea typeface="Times New Roman" panose="02020603050405020304" pitchFamily="18" charset="0"/>
                <a:cs typeface="Aptos" panose="020B0004020202020204" pitchFamily="34" charset="0"/>
              </a:rPr>
              <a:t>menu of possible projects </a:t>
            </a:r>
            <a:r>
              <a:rPr lang="en-US" sz="3600" dirty="0">
                <a:ea typeface="Times New Roman" panose="02020603050405020304" pitchFamily="18" charset="0"/>
                <a:cs typeface="Aptos" panose="020B0004020202020204" pitchFamily="34" charset="0"/>
              </a:rPr>
              <a:t>a funder could support.</a:t>
            </a:r>
          </a:p>
          <a:p>
            <a:pPr>
              <a:spcBef>
                <a:spcPts val="0"/>
              </a:spcBef>
              <a:tabLst>
                <a:tab pos="914400" algn="l"/>
              </a:tabLst>
            </a:pPr>
            <a:endParaRPr lang="en-US" sz="3600" dirty="0">
              <a:ea typeface="Times New Roman" panose="02020603050405020304" pitchFamily="18" charset="0"/>
              <a:cs typeface="Aptos" panose="020B0004020202020204" pitchFamily="34" charset="0"/>
            </a:endParaRPr>
          </a:p>
          <a:p>
            <a:pPr>
              <a:spcBef>
                <a:spcPts val="0"/>
              </a:spcBef>
              <a:tabLst>
                <a:tab pos="914400" algn="l"/>
              </a:tabLst>
            </a:pPr>
            <a:r>
              <a:rPr lang="en-US" sz="3600" dirty="0">
                <a:ea typeface="Times New Roman" panose="02020603050405020304" pitchFamily="18" charset="0"/>
                <a:cs typeface="Aptos" panose="020B0004020202020204" pitchFamily="34" charset="0"/>
              </a:rPr>
              <a:t> Consider different </a:t>
            </a:r>
            <a:r>
              <a:rPr lang="en-US" sz="3600" b="1" dirty="0">
                <a:solidFill>
                  <a:schemeClr val="tx1"/>
                </a:solidFill>
                <a:ea typeface="Times New Roman" panose="02020603050405020304" pitchFamily="18" charset="0"/>
                <a:cs typeface="Aptos" panose="020B0004020202020204" pitchFamily="34" charset="0"/>
              </a:rPr>
              <a:t>dollar value scales and time scales</a:t>
            </a:r>
            <a:r>
              <a:rPr lang="en-US" sz="3600" dirty="0">
                <a:ea typeface="Times New Roman" panose="02020603050405020304" pitchFamily="18" charset="0"/>
                <a:cs typeface="Aptos" panose="020B0004020202020204" pitchFamily="34" charset="0"/>
              </a:rPr>
              <a:t>, e.g., $25K, $100K, $500K and/or 1 year, 3 years, 5 years.</a:t>
            </a:r>
          </a:p>
          <a:p>
            <a:pPr>
              <a:spcBef>
                <a:spcPts val="0"/>
              </a:spcBef>
              <a:tabLst>
                <a:tab pos="914400" algn="l"/>
              </a:tabLst>
            </a:pPr>
            <a:endParaRPr lang="en-US" sz="3600" dirty="0">
              <a:ea typeface="Times New Roman" panose="02020603050405020304" pitchFamily="18" charset="0"/>
              <a:cs typeface="Aptos" panose="020B0004020202020204" pitchFamily="34" charset="0"/>
            </a:endParaRPr>
          </a:p>
          <a:p>
            <a:pPr>
              <a:spcBef>
                <a:spcPts val="0"/>
              </a:spcBef>
              <a:tabLst>
                <a:tab pos="914400" algn="l"/>
              </a:tabLst>
            </a:pPr>
            <a:r>
              <a:rPr lang="en-US" sz="3600" dirty="0">
                <a:ea typeface="Times New Roman" panose="02020603050405020304" pitchFamily="18" charset="0"/>
                <a:cs typeface="Aptos" panose="020B0004020202020204" pitchFamily="34" charset="0"/>
              </a:rPr>
              <a:t> </a:t>
            </a:r>
            <a:r>
              <a:rPr lang="en-US" sz="3600" b="1" dirty="0">
                <a:solidFill>
                  <a:schemeClr val="tx1"/>
                </a:solidFill>
                <a:ea typeface="Times New Roman" panose="02020603050405020304" pitchFamily="18" charset="0"/>
                <a:cs typeface="Aptos" panose="020B0004020202020204" pitchFamily="34" charset="0"/>
              </a:rPr>
              <a:t>Have an answer ready </a:t>
            </a:r>
            <a:r>
              <a:rPr lang="en-US" sz="3600" dirty="0">
                <a:ea typeface="Times New Roman" panose="02020603050405020304" pitchFamily="18" charset="0"/>
                <a:cs typeface="Aptos" panose="020B0004020202020204" pitchFamily="34" charset="0"/>
              </a:rPr>
              <a:t>if someone asks you,       “What would you do if I gave you $1 million?”</a:t>
            </a:r>
          </a:p>
        </p:txBody>
      </p:sp>
      <p:sp>
        <p:nvSpPr>
          <p:cNvPr id="4" name="Footer Placeholder 3">
            <a:extLst>
              <a:ext uri="{FF2B5EF4-FFF2-40B4-BE49-F238E27FC236}">
                <a16:creationId xmlns:a16="http://schemas.microsoft.com/office/drawing/2014/main" id="{7D45AC17-6FDC-91A0-1950-EF45561888B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1315CC53-83AC-1210-A8BB-FE65AF50F3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236979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39D8-4771-0D55-C0DC-7AE98074863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D2B33DA-9C76-B628-077C-F0073BF6032E}"/>
              </a:ext>
            </a:extLst>
          </p:cNvPr>
          <p:cNvSpPr>
            <a:spLocks noGrp="1"/>
          </p:cNvSpPr>
          <p:nvPr>
            <p:ph type="title"/>
          </p:nvPr>
        </p:nvSpPr>
        <p:spPr/>
        <p:txBody>
          <a:bodyPr>
            <a:normAutofit fontScale="90000"/>
          </a:bodyPr>
          <a:lstStyle/>
          <a:p>
            <a:r>
              <a:rPr lang="en-US" sz="8000" dirty="0">
                <a:latin typeface="Stratum2 Bold"/>
              </a:rPr>
              <a:t>WHAT IS MOST ATTRACTIVE ABOUT YOUR RESEARCH?</a:t>
            </a:r>
          </a:p>
        </p:txBody>
      </p:sp>
    </p:spTree>
    <p:extLst>
      <p:ext uri="{BB962C8B-B14F-4D97-AF65-F5344CB8AC3E}">
        <p14:creationId xmlns:p14="http://schemas.microsoft.com/office/powerpoint/2010/main" val="3691481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463A-0B5B-C0F5-D8A8-69335046F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DFA6A-3DD4-DC10-BA19-DC8A892D916C}"/>
              </a:ext>
            </a:extLst>
          </p:cNvPr>
          <p:cNvSpPr>
            <a:spLocks noGrp="1"/>
          </p:cNvSpPr>
          <p:nvPr>
            <p:ph type="title"/>
          </p:nvPr>
        </p:nvSpPr>
        <p:spPr/>
        <p:txBody>
          <a:bodyPr/>
          <a:lstStyle/>
          <a:p>
            <a:r>
              <a:rPr lang="en-US" b="1" dirty="0">
                <a:solidFill>
                  <a:schemeClr val="accent5"/>
                </a:solidFill>
              </a:rPr>
              <a:t>INNOVATION</a:t>
            </a:r>
          </a:p>
        </p:txBody>
      </p:sp>
      <p:sp>
        <p:nvSpPr>
          <p:cNvPr id="3" name="Content Placeholder 2">
            <a:extLst>
              <a:ext uri="{FF2B5EF4-FFF2-40B4-BE49-F238E27FC236}">
                <a16:creationId xmlns:a16="http://schemas.microsoft.com/office/drawing/2014/main" id="{E8C95951-A665-3239-9488-1CA706F8BE1B}"/>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b="1" dirty="0">
                <a:solidFill>
                  <a:schemeClr val="tx1"/>
                </a:solidFill>
                <a:ea typeface="Times New Roman" panose="02020603050405020304" pitchFamily="18" charset="0"/>
                <a:cs typeface="Aptos" panose="020B0004020202020204" pitchFamily="34" charset="0"/>
              </a:rPr>
              <a:t>Not the “next logical step,” </a:t>
            </a:r>
            <a:r>
              <a:rPr lang="en-US" sz="4000" b="1" dirty="0">
                <a:ea typeface="Times New Roman" panose="02020603050405020304" pitchFamily="18" charset="0"/>
                <a:cs typeface="Aptos" panose="020B0004020202020204" pitchFamily="34" charset="0"/>
              </a:rPr>
              <a:t>but a jump ahead or a novel approach</a:t>
            </a:r>
            <a:endParaRPr lang="en-US" sz="4000" b="1" dirty="0">
              <a:solidFill>
                <a:schemeClr val="tx1"/>
              </a:solidFill>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A87743D6-2771-EF56-290C-673C54698F5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3153877F-4AB2-206C-CDD5-23CA34A6FD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7" name="Picture 6" descr="Person leaping in air">
            <a:extLst>
              <a:ext uri="{FF2B5EF4-FFF2-40B4-BE49-F238E27FC236}">
                <a16:creationId xmlns:a16="http://schemas.microsoft.com/office/drawing/2014/main" id="{8D8D9038-E61D-76F8-3CC3-FDA65D6F1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6" y="3059723"/>
            <a:ext cx="3472106" cy="3472106"/>
          </a:xfrm>
          <a:prstGeom prst="rect">
            <a:avLst/>
          </a:prstGeom>
        </p:spPr>
      </p:pic>
      <p:sp>
        <p:nvSpPr>
          <p:cNvPr id="8" name="TextBox 7">
            <a:extLst>
              <a:ext uri="{FF2B5EF4-FFF2-40B4-BE49-F238E27FC236}">
                <a16:creationId xmlns:a16="http://schemas.microsoft.com/office/drawing/2014/main" id="{031E9505-4D9A-6BBE-2661-BAC82A66D7D5}"/>
              </a:ext>
            </a:extLst>
          </p:cNvPr>
          <p:cNvSpPr txBox="1"/>
          <p:nvPr/>
        </p:nvSpPr>
        <p:spPr>
          <a:xfrm>
            <a:off x="4310305" y="2827100"/>
            <a:ext cx="7283817" cy="369331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0"/>
              </a:spcBef>
              <a:spcAft>
                <a:spcPts val="0"/>
              </a:spcAft>
              <a:buClrTx/>
              <a:buSzTx/>
              <a:buFont typeface="Arial"/>
              <a:buChar char="•"/>
              <a:tabLst>
                <a:tab pos="914400" algn="l"/>
              </a:tabLst>
              <a:defRPr/>
            </a:pPr>
            <a:r>
              <a:rPr kumimoji="0" lang="en-US" sz="4000" b="0" i="0" u="none" strike="noStrike" kern="1200" cap="none" spc="0" normalizeH="0" baseline="0" noProof="0" dirty="0">
                <a:ln>
                  <a:noFill/>
                </a:ln>
                <a:solidFill>
                  <a:srgbClr val="000000"/>
                </a:solidFill>
                <a:effectLst/>
                <a:uLnTx/>
                <a:uFillTx/>
                <a:latin typeface="Kievit Offc" panose="020B0504030101020102" pitchFamily="34" charset="0"/>
                <a:ea typeface="Times New Roman" panose="02020603050405020304" pitchFamily="18" charset="0"/>
                <a:cs typeface="Aptos" panose="020B0004020202020204" pitchFamily="34" charset="0"/>
              </a:rPr>
              <a:t> What about your idea is special, unique, or uses outside-the-box thinking?</a:t>
            </a:r>
          </a:p>
          <a:p>
            <a:pPr marR="0" lvl="0" algn="l" defTabSz="914400" rtl="0" eaLnBrk="1" fontAlgn="auto" latinLnBrk="0" hangingPunct="1">
              <a:lnSpc>
                <a:spcPct val="90000"/>
              </a:lnSpc>
              <a:spcBef>
                <a:spcPts val="0"/>
              </a:spcBef>
              <a:spcAft>
                <a:spcPts val="0"/>
              </a:spcAft>
              <a:buClrTx/>
              <a:buSzTx/>
              <a:tabLst>
                <a:tab pos="914400" algn="l"/>
              </a:tabLst>
              <a:defRPr/>
            </a:pPr>
            <a:endParaRPr kumimoji="0" lang="en-US" sz="4000" b="0" i="0" u="none" strike="noStrike" kern="1200" cap="none" spc="0" normalizeH="0" baseline="0" noProof="0" dirty="0">
              <a:ln>
                <a:noFill/>
              </a:ln>
              <a:solidFill>
                <a:srgbClr val="000000"/>
              </a:solidFill>
              <a:effectLst/>
              <a:uLnTx/>
              <a:uFillTx/>
              <a:latin typeface="Kievit Offc" panose="020B0504030101020102" pitchFamily="34" charset="0"/>
              <a:ea typeface="Times New Roman" panose="02020603050405020304" pitchFamily="18" charset="0"/>
              <a:cs typeface="Aptos" panose="020B0004020202020204" pitchFamily="34" charset="0"/>
            </a:endParaRPr>
          </a:p>
          <a:p>
            <a:pPr marL="228600" marR="0" lvl="0" indent="-228600" algn="l" defTabSz="914400" rtl="0" eaLnBrk="1" fontAlgn="auto" latinLnBrk="0" hangingPunct="1">
              <a:lnSpc>
                <a:spcPct val="90000"/>
              </a:lnSpc>
              <a:spcBef>
                <a:spcPts val="0"/>
              </a:spcBef>
              <a:spcAft>
                <a:spcPts val="0"/>
              </a:spcAft>
              <a:buClrTx/>
              <a:buSzTx/>
              <a:buFont typeface="Arial"/>
              <a:buChar char="•"/>
              <a:tabLst>
                <a:tab pos="914400" algn="l"/>
              </a:tabLst>
              <a:defRPr/>
            </a:pPr>
            <a:r>
              <a:rPr kumimoji="0" lang="en-US" sz="4000" b="0" i="0" u="none" strike="noStrike" kern="1200" cap="none" spc="0" normalizeH="0" baseline="0" noProof="0" dirty="0">
                <a:ln>
                  <a:noFill/>
                </a:ln>
                <a:solidFill>
                  <a:srgbClr val="000000"/>
                </a:solidFill>
                <a:effectLst/>
                <a:uLnTx/>
                <a:uFillTx/>
                <a:latin typeface="Kievit Offc" panose="020B0504030101020102" pitchFamily="34" charset="0"/>
                <a:ea typeface="Times New Roman" panose="02020603050405020304" pitchFamily="18" charset="0"/>
                <a:cs typeface="Aptos" panose="020B0004020202020204" pitchFamily="34" charset="0"/>
              </a:rPr>
              <a:t> Innovations can occur in any part of the project</a:t>
            </a:r>
          </a:p>
          <a:p>
            <a:endParaRPr lang="en-US" dirty="0"/>
          </a:p>
        </p:txBody>
      </p:sp>
    </p:spTree>
    <p:extLst>
      <p:ext uri="{BB962C8B-B14F-4D97-AF65-F5344CB8AC3E}">
        <p14:creationId xmlns:p14="http://schemas.microsoft.com/office/powerpoint/2010/main" val="663815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36EE-D47F-C2C0-E1F4-7C76FDEE0F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41C2D6-305E-7522-AAAA-2B9B2156E9CE}"/>
              </a:ext>
            </a:extLst>
          </p:cNvPr>
          <p:cNvSpPr>
            <a:spLocks noGrp="1"/>
          </p:cNvSpPr>
          <p:nvPr>
            <p:ph type="title"/>
          </p:nvPr>
        </p:nvSpPr>
        <p:spPr/>
        <p:txBody>
          <a:bodyPr/>
          <a:lstStyle/>
          <a:p>
            <a:r>
              <a:rPr lang="en-US" b="1" dirty="0">
                <a:solidFill>
                  <a:schemeClr val="accent5"/>
                </a:solidFill>
              </a:rPr>
              <a:t>POWERFUL COLLABORATIONS</a:t>
            </a:r>
          </a:p>
        </p:txBody>
      </p:sp>
      <p:sp>
        <p:nvSpPr>
          <p:cNvPr id="3" name="Content Placeholder 2">
            <a:extLst>
              <a:ext uri="{FF2B5EF4-FFF2-40B4-BE49-F238E27FC236}">
                <a16:creationId xmlns:a16="http://schemas.microsoft.com/office/drawing/2014/main" id="{90FD3AE5-0003-6766-3A33-2F8577B7E69C}"/>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b="1" dirty="0">
                <a:solidFill>
                  <a:schemeClr val="tx1"/>
                </a:solidFill>
                <a:ea typeface="Times New Roman" panose="02020603050405020304" pitchFamily="18" charset="0"/>
                <a:cs typeface="Aptos" panose="020B0004020202020204" pitchFamily="34" charset="0"/>
              </a:rPr>
              <a:t>Henry Luce Foundation</a:t>
            </a:r>
            <a:r>
              <a:rPr lang="en-US" sz="4000" b="1" dirty="0">
                <a:ea typeface="Times New Roman" panose="02020603050405020304" pitchFamily="18" charset="0"/>
                <a:cs typeface="Aptos" panose="020B0004020202020204" pitchFamily="34" charset="0"/>
              </a:rPr>
              <a:t>:</a:t>
            </a:r>
            <a:endParaRPr lang="en-US" sz="4000" b="1" dirty="0">
              <a:solidFill>
                <a:schemeClr val="tx1"/>
              </a:solidFill>
              <a:ea typeface="Times New Roman" panose="02020603050405020304" pitchFamily="18" charset="0"/>
              <a:cs typeface="Aptos" panose="020B0004020202020204" pitchFamily="34" charset="0"/>
            </a:endParaRP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 </a:t>
            </a:r>
          </a:p>
          <a:p>
            <a:pPr marL="0" indent="0" algn="ctr">
              <a:spcBef>
                <a:spcPts val="0"/>
              </a:spcBef>
              <a:buNone/>
              <a:tabLst>
                <a:tab pos="914400" algn="l"/>
              </a:tabLst>
            </a:pPr>
            <a:r>
              <a:rPr lang="en-US" sz="4000" i="1" dirty="0">
                <a:ea typeface="Times New Roman" panose="02020603050405020304" pitchFamily="18" charset="0"/>
                <a:cs typeface="Aptos" panose="020B0004020202020204" pitchFamily="34" charset="0"/>
              </a:rPr>
              <a:t>Concerned about the existential separation between institutional research and people. They are seeking research that is co-created and co-disseminated with beneficiaries, where relationships between communities and institutions can foster new avenues of trust.</a:t>
            </a:r>
          </a:p>
        </p:txBody>
      </p:sp>
      <p:sp>
        <p:nvSpPr>
          <p:cNvPr id="4" name="Footer Placeholder 3">
            <a:extLst>
              <a:ext uri="{FF2B5EF4-FFF2-40B4-BE49-F238E27FC236}">
                <a16:creationId xmlns:a16="http://schemas.microsoft.com/office/drawing/2014/main" id="{F7FF9F47-344F-E198-A50D-9F6DB2C7435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FDD29764-380D-3F3A-3893-483BAC02D3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1026" name="Picture 2" descr="Home - Henry Luce Foundation">
            <a:extLst>
              <a:ext uri="{FF2B5EF4-FFF2-40B4-BE49-F238E27FC236}">
                <a16:creationId xmlns:a16="http://schemas.microsoft.com/office/drawing/2014/main" id="{5E87D518-683B-500D-C105-B4B54E282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4154" y="1501537"/>
            <a:ext cx="3909646" cy="94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944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F74FC-656B-09FD-EA14-02ED25C23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D8476-6A49-7F37-8742-719939B6E1C8}"/>
              </a:ext>
            </a:extLst>
          </p:cNvPr>
          <p:cNvSpPr>
            <a:spLocks noGrp="1"/>
          </p:cNvSpPr>
          <p:nvPr>
            <p:ph type="title"/>
          </p:nvPr>
        </p:nvSpPr>
        <p:spPr/>
        <p:txBody>
          <a:bodyPr/>
          <a:lstStyle/>
          <a:p>
            <a:r>
              <a:rPr lang="en-US" b="1" dirty="0">
                <a:solidFill>
                  <a:schemeClr val="accent5"/>
                </a:solidFill>
              </a:rPr>
              <a:t>REMARKABLE RESULTS</a:t>
            </a:r>
          </a:p>
        </p:txBody>
      </p:sp>
      <p:sp>
        <p:nvSpPr>
          <p:cNvPr id="3" name="Content Placeholder 2">
            <a:extLst>
              <a:ext uri="{FF2B5EF4-FFF2-40B4-BE49-F238E27FC236}">
                <a16:creationId xmlns:a16="http://schemas.microsoft.com/office/drawing/2014/main" id="{F4D8ED4D-10C3-F686-8FB5-5A3954143765}"/>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b="1" dirty="0">
                <a:ea typeface="Times New Roman" panose="02020603050405020304" pitchFamily="18" charset="0"/>
                <a:cs typeface="Aptos" panose="020B0004020202020204" pitchFamily="34" charset="0"/>
              </a:rPr>
              <a:t>Clear, concise communication about what has been discovered or achieved with </a:t>
            </a:r>
            <a:r>
              <a:rPr lang="en-US" sz="4000" b="1" dirty="0">
                <a:solidFill>
                  <a:schemeClr val="tx1"/>
                </a:solidFill>
                <a:ea typeface="Times New Roman" panose="02020603050405020304" pitchFamily="18" charset="0"/>
                <a:cs typeface="Aptos" panose="020B0004020202020204" pitchFamily="34" charset="0"/>
              </a:rPr>
              <a:t>prior research</a:t>
            </a:r>
            <a:r>
              <a:rPr lang="en-US" sz="4000" b="1" dirty="0">
                <a:ea typeface="Times New Roman" panose="02020603050405020304" pitchFamily="18" charset="0"/>
                <a:cs typeface="Aptos" panose="020B0004020202020204" pitchFamily="34" charset="0"/>
              </a:rPr>
              <a:t>:</a:t>
            </a: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 </a:t>
            </a:r>
          </a:p>
          <a:p>
            <a:pPr>
              <a:spcBef>
                <a:spcPts val="0"/>
              </a:spcBef>
              <a:tabLst>
                <a:tab pos="914400" algn="l"/>
              </a:tabLst>
            </a:pPr>
            <a:r>
              <a:rPr lang="en-US" sz="4000" dirty="0">
                <a:ea typeface="Times New Roman" panose="02020603050405020304" pitchFamily="18" charset="0"/>
                <a:cs typeface="Aptos" panose="020B0004020202020204" pitchFamily="34" charset="0"/>
              </a:rPr>
              <a:t> What is important?</a:t>
            </a:r>
          </a:p>
          <a:p>
            <a:pPr>
              <a:spcBef>
                <a:spcPts val="0"/>
              </a:spcBef>
              <a:tabLst>
                <a:tab pos="914400" algn="l"/>
              </a:tabLst>
            </a:pPr>
            <a:r>
              <a:rPr lang="en-US" sz="4000" dirty="0">
                <a:ea typeface="Times New Roman" panose="02020603050405020304" pitchFamily="18" charset="0"/>
                <a:cs typeface="Aptos" panose="020B0004020202020204" pitchFamily="34" charset="0"/>
              </a:rPr>
              <a:t> What does it mean for </a:t>
            </a: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future lines of research?</a:t>
            </a:r>
          </a:p>
          <a:p>
            <a:pPr>
              <a:spcBef>
                <a:spcPts val="0"/>
              </a:spcBef>
              <a:tabLst>
                <a:tab pos="914400" algn="l"/>
              </a:tabLst>
            </a:pPr>
            <a:r>
              <a:rPr lang="en-US" sz="4000" dirty="0">
                <a:ea typeface="Times New Roman" panose="02020603050405020304" pitchFamily="18" charset="0"/>
                <a:cs typeface="Aptos" panose="020B0004020202020204" pitchFamily="34" charset="0"/>
              </a:rPr>
              <a:t> Why should we care? </a:t>
            </a:r>
          </a:p>
        </p:txBody>
      </p:sp>
      <p:sp>
        <p:nvSpPr>
          <p:cNvPr id="4" name="Footer Placeholder 3">
            <a:extLst>
              <a:ext uri="{FF2B5EF4-FFF2-40B4-BE49-F238E27FC236}">
                <a16:creationId xmlns:a16="http://schemas.microsoft.com/office/drawing/2014/main" id="{E38BD3CF-ABC7-B245-06D4-35624B72E62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5F861712-CFB1-38EF-FDC0-8AACA00C6DA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9" name="Picture 8" descr="Person doing presentation">
            <a:extLst>
              <a:ext uri="{FF2B5EF4-FFF2-40B4-BE49-F238E27FC236}">
                <a16:creationId xmlns:a16="http://schemas.microsoft.com/office/drawing/2014/main" id="{CB3066BC-E9F5-3998-418F-AEFC4FA91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676899"/>
            <a:ext cx="5380267" cy="3585005"/>
          </a:xfrm>
          <a:prstGeom prst="rect">
            <a:avLst/>
          </a:prstGeom>
        </p:spPr>
      </p:pic>
    </p:spTree>
    <p:extLst>
      <p:ext uri="{BB962C8B-B14F-4D97-AF65-F5344CB8AC3E}">
        <p14:creationId xmlns:p14="http://schemas.microsoft.com/office/powerpoint/2010/main" val="1830914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D4DD-BD4C-902D-5242-735A926D3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2AB80-3BDD-FDF0-D617-1E2727AC0910}"/>
              </a:ext>
            </a:extLst>
          </p:cNvPr>
          <p:cNvSpPr>
            <a:spLocks noGrp="1"/>
          </p:cNvSpPr>
          <p:nvPr>
            <p:ph type="title"/>
          </p:nvPr>
        </p:nvSpPr>
        <p:spPr/>
        <p:txBody>
          <a:bodyPr/>
          <a:lstStyle/>
          <a:p>
            <a:r>
              <a:rPr lang="en-US" b="1" dirty="0">
                <a:solidFill>
                  <a:schemeClr val="accent5"/>
                </a:solidFill>
              </a:rPr>
              <a:t>IMPACT</a:t>
            </a:r>
          </a:p>
        </p:txBody>
      </p:sp>
      <p:sp>
        <p:nvSpPr>
          <p:cNvPr id="3" name="Content Placeholder 2">
            <a:extLst>
              <a:ext uri="{FF2B5EF4-FFF2-40B4-BE49-F238E27FC236}">
                <a16:creationId xmlns:a16="http://schemas.microsoft.com/office/drawing/2014/main" id="{2EC5FBF5-3F19-86D3-69F8-96F4E4981BC1}"/>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Foundations are engines for social good, so their primary motivation is </a:t>
            </a:r>
            <a:r>
              <a:rPr lang="en-US" sz="4000" b="1" dirty="0">
                <a:solidFill>
                  <a:schemeClr val="tx1"/>
                </a:solidFill>
                <a:ea typeface="Times New Roman" panose="02020603050405020304" pitchFamily="18" charset="0"/>
                <a:cs typeface="Aptos" panose="020B0004020202020204" pitchFamily="34" charset="0"/>
              </a:rPr>
              <a:t>altruistic</a:t>
            </a:r>
            <a:r>
              <a:rPr lang="en-US" sz="4000" dirty="0">
                <a:ea typeface="Times New Roman" panose="02020603050405020304" pitchFamily="18" charset="0"/>
                <a:cs typeface="Aptos" panose="020B0004020202020204" pitchFamily="34" charset="0"/>
              </a:rPr>
              <a:t>.</a:t>
            </a:r>
            <a:endParaRPr lang="en-US" sz="4000" b="1" dirty="0">
              <a:solidFill>
                <a:schemeClr val="tx1"/>
              </a:solidFill>
              <a:ea typeface="Times New Roman" panose="02020603050405020304" pitchFamily="18" charset="0"/>
              <a:cs typeface="Aptos" panose="020B0004020202020204" pitchFamily="34" charset="0"/>
            </a:endParaRPr>
          </a:p>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 </a:t>
            </a:r>
          </a:p>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What is the </a:t>
            </a:r>
            <a:r>
              <a:rPr lang="en-US" sz="4000" b="1" dirty="0">
                <a:solidFill>
                  <a:schemeClr val="tx1"/>
                </a:solidFill>
                <a:ea typeface="Times New Roman" panose="02020603050405020304" pitchFamily="18" charset="0"/>
                <a:cs typeface="Aptos" panose="020B0004020202020204" pitchFamily="34" charset="0"/>
              </a:rPr>
              <a:t>measurable</a:t>
            </a:r>
            <a:r>
              <a:rPr lang="en-US" sz="4000" b="1" dirty="0">
                <a:ea typeface="Times New Roman" panose="02020603050405020304" pitchFamily="18" charset="0"/>
                <a:cs typeface="Aptos" panose="020B0004020202020204" pitchFamily="34" charset="0"/>
              </a:rPr>
              <a:t> </a:t>
            </a:r>
            <a:r>
              <a:rPr lang="en-US" sz="4000" b="1" dirty="0">
                <a:solidFill>
                  <a:schemeClr val="tx1"/>
                </a:solidFill>
                <a:ea typeface="Times New Roman" panose="02020603050405020304" pitchFamily="18" charset="0"/>
                <a:cs typeface="Aptos" panose="020B0004020202020204" pitchFamily="34" charset="0"/>
              </a:rPr>
              <a:t>benefit</a:t>
            </a:r>
            <a:r>
              <a:rPr lang="en-US" sz="4000" b="1" dirty="0">
                <a:ea typeface="Times New Roman" panose="02020603050405020304" pitchFamily="18" charset="0"/>
                <a:cs typeface="Aptos" panose="020B0004020202020204" pitchFamily="34" charset="0"/>
              </a:rPr>
              <a:t> to society of your work?</a:t>
            </a: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b="1" dirty="0">
                <a:ea typeface="Times New Roman" panose="02020603050405020304" pitchFamily="18" charset="0"/>
                <a:cs typeface="Aptos" panose="020B0004020202020204" pitchFamily="34" charset="0"/>
              </a:rPr>
              <a:t> </a:t>
            </a:r>
            <a:r>
              <a:rPr lang="en-US" sz="4000" dirty="0">
                <a:ea typeface="Times New Roman" panose="02020603050405020304" pitchFamily="18" charset="0"/>
                <a:cs typeface="Aptos" panose="020B0004020202020204" pitchFamily="34" charset="0"/>
              </a:rPr>
              <a:t>The impact your project seeks to have in the world has to match the impact goals of the funder.</a:t>
            </a:r>
          </a:p>
        </p:txBody>
      </p:sp>
      <p:sp>
        <p:nvSpPr>
          <p:cNvPr id="4" name="Footer Placeholder 3">
            <a:extLst>
              <a:ext uri="{FF2B5EF4-FFF2-40B4-BE49-F238E27FC236}">
                <a16:creationId xmlns:a16="http://schemas.microsoft.com/office/drawing/2014/main" id="{6143CEAB-11B1-261C-10DB-68EB2D576B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5CA3D6A7-6243-7576-0A32-9E9A1706304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378112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FCFEB-4616-0E80-5EAE-E9832205E38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CFD4B16A-A4A5-3AAA-0FBA-EDC2A9216F5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7405C45A-1173-D60B-2165-2370694C279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7" name="Picture 6" descr="Close up of checklist">
            <a:extLst>
              <a:ext uri="{FF2B5EF4-FFF2-40B4-BE49-F238E27FC236}">
                <a16:creationId xmlns:a16="http://schemas.microsoft.com/office/drawing/2014/main" id="{30FF14D0-31FB-D6CF-196B-07033B68D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154" y="2089557"/>
            <a:ext cx="6767634" cy="4511756"/>
          </a:xfrm>
          <a:prstGeom prst="rect">
            <a:avLst/>
          </a:prstGeom>
        </p:spPr>
      </p:pic>
      <p:sp>
        <p:nvSpPr>
          <p:cNvPr id="3" name="Content Placeholder 2">
            <a:extLst>
              <a:ext uri="{FF2B5EF4-FFF2-40B4-BE49-F238E27FC236}">
                <a16:creationId xmlns:a16="http://schemas.microsoft.com/office/drawing/2014/main" id="{7FFF2C0F-937B-0A52-1C47-FF0B8A38EAB9}"/>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Call attention to what in your research is:</a:t>
            </a:r>
            <a:br>
              <a:rPr lang="en-US" sz="4000" dirty="0">
                <a:ea typeface="Times New Roman" panose="02020603050405020304" pitchFamily="18" charset="0"/>
                <a:cs typeface="Aptos" panose="020B0004020202020204" pitchFamily="34" charset="0"/>
              </a:rPr>
            </a:b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b="1" dirty="0">
                <a:ea typeface="Times New Roman" panose="02020603050405020304" pitchFamily="18" charset="0"/>
                <a:cs typeface="Aptos" panose="020B0004020202020204" pitchFamily="34" charset="0"/>
              </a:rPr>
              <a:t> Innovative</a:t>
            </a:r>
          </a:p>
          <a:p>
            <a:pPr>
              <a:spcBef>
                <a:spcPts val="0"/>
              </a:spcBef>
              <a:tabLst>
                <a:tab pos="914400" algn="l"/>
              </a:tabLst>
            </a:pPr>
            <a:r>
              <a:rPr lang="en-US" sz="4000" b="1" dirty="0">
                <a:ea typeface="Times New Roman" panose="02020603050405020304" pitchFamily="18" charset="0"/>
                <a:cs typeface="Aptos" panose="020B0004020202020204" pitchFamily="34" charset="0"/>
              </a:rPr>
              <a:t> Collaborative</a:t>
            </a:r>
          </a:p>
          <a:p>
            <a:pPr>
              <a:spcBef>
                <a:spcPts val="0"/>
              </a:spcBef>
              <a:tabLst>
                <a:tab pos="914400" algn="l"/>
              </a:tabLst>
            </a:pPr>
            <a:r>
              <a:rPr lang="en-US" sz="4000" b="1" dirty="0">
                <a:ea typeface="Times New Roman" panose="02020603050405020304" pitchFamily="18" charset="0"/>
                <a:cs typeface="Aptos" panose="020B0004020202020204" pitchFamily="34" charset="0"/>
              </a:rPr>
              <a:t> Remarkable</a:t>
            </a:r>
          </a:p>
          <a:p>
            <a:pPr>
              <a:spcBef>
                <a:spcPts val="0"/>
              </a:spcBef>
              <a:tabLst>
                <a:tab pos="914400" algn="l"/>
              </a:tabLst>
            </a:pPr>
            <a:r>
              <a:rPr lang="en-US" sz="4000" b="1" dirty="0">
                <a:ea typeface="Times New Roman" panose="02020603050405020304" pitchFamily="18" charset="0"/>
                <a:cs typeface="Aptos" panose="020B0004020202020204" pitchFamily="34" charset="0"/>
              </a:rPr>
              <a:t> Impactful to Society</a:t>
            </a:r>
          </a:p>
        </p:txBody>
      </p:sp>
      <p:sp>
        <p:nvSpPr>
          <p:cNvPr id="2" name="Title 1">
            <a:extLst>
              <a:ext uri="{FF2B5EF4-FFF2-40B4-BE49-F238E27FC236}">
                <a16:creationId xmlns:a16="http://schemas.microsoft.com/office/drawing/2014/main" id="{8AB52659-39FD-C2B0-83AF-01BC3FD14461}"/>
              </a:ext>
            </a:extLst>
          </p:cNvPr>
          <p:cNvSpPr>
            <a:spLocks noGrp="1"/>
          </p:cNvSpPr>
          <p:nvPr>
            <p:ph type="title"/>
          </p:nvPr>
        </p:nvSpPr>
        <p:spPr/>
        <p:txBody>
          <a:bodyPr/>
          <a:lstStyle/>
          <a:p>
            <a:r>
              <a:rPr lang="en-US" b="1" dirty="0">
                <a:solidFill>
                  <a:schemeClr val="accent5"/>
                </a:solidFill>
              </a:rPr>
              <a:t>ATTRACT FUNDING PARTNERS</a:t>
            </a:r>
          </a:p>
        </p:txBody>
      </p:sp>
    </p:spTree>
    <p:extLst>
      <p:ext uri="{BB962C8B-B14F-4D97-AF65-F5344CB8AC3E}">
        <p14:creationId xmlns:p14="http://schemas.microsoft.com/office/powerpoint/2010/main" val="2481412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06B7D-26B0-0084-331C-CCA8CD4CCC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9E27EE-3300-FE63-C1A6-6E3D7EB7DAF6}"/>
              </a:ext>
            </a:extLst>
          </p:cNvPr>
          <p:cNvSpPr>
            <a:spLocks noGrp="1"/>
          </p:cNvSpPr>
          <p:nvPr>
            <p:ph type="title"/>
          </p:nvPr>
        </p:nvSpPr>
        <p:spPr/>
        <p:txBody>
          <a:bodyPr>
            <a:normAutofit/>
          </a:bodyPr>
          <a:lstStyle/>
          <a:p>
            <a:r>
              <a:rPr lang="en-US" sz="8800" dirty="0">
                <a:latin typeface="Stratum2 Bold"/>
              </a:rPr>
              <a:t>BIG SWING</a:t>
            </a:r>
          </a:p>
        </p:txBody>
      </p:sp>
      <p:sp>
        <p:nvSpPr>
          <p:cNvPr id="2" name="Text Placeholder 1">
            <a:extLst>
              <a:ext uri="{FF2B5EF4-FFF2-40B4-BE49-F238E27FC236}">
                <a16:creationId xmlns:a16="http://schemas.microsoft.com/office/drawing/2014/main" id="{C0741572-4B7B-A310-3CF8-C2E4BAA684AF}"/>
              </a:ext>
            </a:extLst>
          </p:cNvPr>
          <p:cNvSpPr>
            <a:spLocks noGrp="1"/>
          </p:cNvSpPr>
          <p:nvPr>
            <p:ph type="body" idx="1"/>
          </p:nvPr>
        </p:nvSpPr>
        <p:spPr/>
        <p:txBody>
          <a:bodyPr>
            <a:normAutofit/>
          </a:bodyPr>
          <a:lstStyle/>
          <a:p>
            <a:r>
              <a:rPr lang="en-US" sz="3600" dirty="0">
                <a:solidFill>
                  <a:schemeClr val="tx1"/>
                </a:solidFill>
                <a:latin typeface="Stratum2 Bold"/>
              </a:rPr>
              <a:t>How to make your research program attractive to donors and cultivate funding relationships</a:t>
            </a:r>
            <a:endParaRPr lang="en-US" sz="3600" dirty="0">
              <a:solidFill>
                <a:schemeClr val="tx1"/>
              </a:solidFill>
            </a:endParaRPr>
          </a:p>
        </p:txBody>
      </p:sp>
    </p:spTree>
    <p:extLst>
      <p:ext uri="{BB962C8B-B14F-4D97-AF65-F5344CB8AC3E}">
        <p14:creationId xmlns:p14="http://schemas.microsoft.com/office/powerpoint/2010/main" val="2925622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E4C75-3681-BF68-8D04-4B25B8A50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80682-7885-328B-DF28-F15ECDDA0FCE}"/>
              </a:ext>
            </a:extLst>
          </p:cNvPr>
          <p:cNvSpPr>
            <a:spLocks noGrp="1"/>
          </p:cNvSpPr>
          <p:nvPr>
            <p:ph type="title"/>
          </p:nvPr>
        </p:nvSpPr>
        <p:spPr/>
        <p:txBody>
          <a:bodyPr/>
          <a:lstStyle/>
          <a:p>
            <a:r>
              <a:rPr lang="en-US" b="1" dirty="0">
                <a:solidFill>
                  <a:schemeClr val="accent5"/>
                </a:solidFill>
              </a:rPr>
              <a:t>CULTIVATING LONG-TERM RELATIONSHIPS</a:t>
            </a:r>
          </a:p>
        </p:txBody>
      </p:sp>
      <p:sp>
        <p:nvSpPr>
          <p:cNvPr id="3" name="Content Placeholder 2">
            <a:extLst>
              <a:ext uri="{FF2B5EF4-FFF2-40B4-BE49-F238E27FC236}">
                <a16:creationId xmlns:a16="http://schemas.microsoft.com/office/drawing/2014/main" id="{F8194D84-1C13-F7A5-E066-086DBE4E37F5}"/>
              </a:ext>
            </a:extLst>
          </p:cNvPr>
          <p:cNvSpPr>
            <a:spLocks noGrp="1"/>
          </p:cNvSpPr>
          <p:nvPr>
            <p:ph idx="1"/>
          </p:nvPr>
        </p:nvSpPr>
        <p:spPr>
          <a:xfrm>
            <a:off x="838200" y="1501537"/>
            <a:ext cx="10515600" cy="4760367"/>
          </a:xfrm>
        </p:spPr>
        <p:txBody>
          <a:bodyPr>
            <a:noAutofit/>
          </a:bodyPr>
          <a:lstStyle/>
          <a:p>
            <a:pPr>
              <a:spcBef>
                <a:spcPts val="0"/>
              </a:spcBef>
              <a:tabLst>
                <a:tab pos="914400" algn="l"/>
              </a:tabLst>
            </a:pPr>
            <a:r>
              <a:rPr lang="en-US" sz="4000" dirty="0">
                <a:ea typeface="Times New Roman" panose="02020603050405020304" pitchFamily="18" charset="0"/>
                <a:cs typeface="Aptos" panose="020B0004020202020204" pitchFamily="34" charset="0"/>
              </a:rPr>
              <a:t> </a:t>
            </a:r>
            <a:r>
              <a:rPr lang="en-US" sz="4000" b="1" dirty="0">
                <a:ea typeface="Times New Roman" panose="02020603050405020304" pitchFamily="18" charset="0"/>
                <a:cs typeface="Aptos" panose="020B0004020202020204" pitchFamily="34" charset="0"/>
              </a:rPr>
              <a:t>Take the funder’s lead </a:t>
            </a:r>
            <a:r>
              <a:rPr lang="en-US" sz="4000" dirty="0">
                <a:ea typeface="Times New Roman" panose="02020603050405020304" pitchFamily="18" charset="0"/>
                <a:cs typeface="Aptos" panose="020B0004020202020204" pitchFamily="34" charset="0"/>
              </a:rPr>
              <a:t>about what kind of relationship they are looking to build.</a:t>
            </a: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Conversations should be about how to </a:t>
            </a:r>
            <a:r>
              <a:rPr lang="en-US" sz="4000" b="1" dirty="0">
                <a:ea typeface="Times New Roman" panose="02020603050405020304" pitchFamily="18" charset="0"/>
                <a:cs typeface="Aptos" panose="020B0004020202020204" pitchFamily="34" charset="0"/>
              </a:rPr>
              <a:t>collaborate, co-create, and build together</a:t>
            </a:r>
            <a:r>
              <a:rPr lang="en-US" sz="4000" dirty="0">
                <a:ea typeface="Times New Roman" panose="02020603050405020304" pitchFamily="18" charset="0"/>
                <a:cs typeface="Aptos" panose="020B0004020202020204" pitchFamily="34" charset="0"/>
              </a:rPr>
              <a:t>.</a:t>
            </a:r>
          </a:p>
          <a:p>
            <a:pPr>
              <a:spcBef>
                <a:spcPts val="0"/>
              </a:spcBef>
              <a:tabLst>
                <a:tab pos="914400" algn="l"/>
              </a:tabLst>
            </a:pP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Consider how the foundation might view its </a:t>
            </a:r>
            <a:r>
              <a:rPr lang="en-US" sz="4000" b="1" dirty="0">
                <a:ea typeface="Times New Roman" panose="02020603050405020304" pitchFamily="18" charset="0"/>
                <a:cs typeface="Aptos" panose="020B0004020202020204" pitchFamily="34" charset="0"/>
              </a:rPr>
              <a:t>return on an investment </a:t>
            </a:r>
            <a:r>
              <a:rPr lang="en-US" sz="4000" dirty="0">
                <a:ea typeface="Times New Roman" panose="02020603050405020304" pitchFamily="18" charset="0"/>
                <a:cs typeface="Aptos" panose="020B0004020202020204" pitchFamily="34" charset="0"/>
              </a:rPr>
              <a:t>in you and your work. </a:t>
            </a:r>
          </a:p>
        </p:txBody>
      </p:sp>
      <p:sp>
        <p:nvSpPr>
          <p:cNvPr id="4" name="Footer Placeholder 3">
            <a:extLst>
              <a:ext uri="{FF2B5EF4-FFF2-40B4-BE49-F238E27FC236}">
                <a16:creationId xmlns:a16="http://schemas.microsoft.com/office/drawing/2014/main" id="{CA99A0A9-8461-3BA3-76E3-22902FF1745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7B0E5FC6-FE26-8753-F7DF-5375CE009B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2356035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F442A-0C25-F67C-9430-59F379DF1D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2819BE-D8F0-B390-A818-B442F28D84B3}"/>
              </a:ext>
            </a:extLst>
          </p:cNvPr>
          <p:cNvSpPr>
            <a:spLocks noGrp="1"/>
          </p:cNvSpPr>
          <p:nvPr>
            <p:ph type="title"/>
          </p:nvPr>
        </p:nvSpPr>
        <p:spPr/>
        <p:txBody>
          <a:bodyPr>
            <a:normAutofit/>
          </a:bodyPr>
          <a:lstStyle/>
          <a:p>
            <a:r>
              <a:rPr lang="en-US" sz="8000" dirty="0">
                <a:latin typeface="Stratum2 Bold"/>
              </a:rPr>
              <a:t>HOW OSU FOUNDATION CAN HELP</a:t>
            </a:r>
          </a:p>
        </p:txBody>
      </p:sp>
    </p:spTree>
    <p:extLst>
      <p:ext uri="{BB962C8B-B14F-4D97-AF65-F5344CB8AC3E}">
        <p14:creationId xmlns:p14="http://schemas.microsoft.com/office/powerpoint/2010/main" val="145443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171A0-0E68-7C38-ECD5-DD5B57A02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BAE92-6BB9-D187-FA9A-0D09D823EF96}"/>
              </a:ext>
            </a:extLst>
          </p:cNvPr>
          <p:cNvSpPr>
            <a:spLocks noGrp="1"/>
          </p:cNvSpPr>
          <p:nvPr>
            <p:ph type="title"/>
          </p:nvPr>
        </p:nvSpPr>
        <p:spPr/>
        <p:txBody>
          <a:bodyPr/>
          <a:lstStyle/>
          <a:p>
            <a:r>
              <a:rPr lang="en-US" b="1" dirty="0">
                <a:solidFill>
                  <a:schemeClr val="accent5"/>
                </a:solidFill>
              </a:rPr>
              <a:t>OSU Foundation</a:t>
            </a:r>
          </a:p>
        </p:txBody>
      </p:sp>
      <p:sp>
        <p:nvSpPr>
          <p:cNvPr id="3" name="Content Placeholder 2">
            <a:extLst>
              <a:ext uri="{FF2B5EF4-FFF2-40B4-BE49-F238E27FC236}">
                <a16:creationId xmlns:a16="http://schemas.microsoft.com/office/drawing/2014/main" id="{87D7EBF9-78B9-7DB7-9319-971E6FDBECEC}"/>
              </a:ext>
            </a:extLst>
          </p:cNvPr>
          <p:cNvSpPr>
            <a:spLocks noGrp="1"/>
          </p:cNvSpPr>
          <p:nvPr>
            <p:ph idx="1"/>
          </p:nvPr>
        </p:nvSpPr>
        <p:spPr>
          <a:xfrm>
            <a:off x="838200" y="1721600"/>
            <a:ext cx="10515600" cy="1927463"/>
          </a:xfrm>
        </p:spPr>
        <p:txBody>
          <a:bodyPr>
            <a:noAutofit/>
          </a:bodyPr>
          <a:lstStyle/>
          <a:p>
            <a:pPr>
              <a:spcBef>
                <a:spcPts val="0"/>
              </a:spcBef>
              <a:tabLst>
                <a:tab pos="914400" algn="l"/>
              </a:tabLst>
            </a:pPr>
            <a:r>
              <a:rPr lang="en-US" sz="4000" dirty="0">
                <a:ea typeface="Times New Roman" panose="02020603050405020304" pitchFamily="18" charset="0"/>
                <a:cs typeface="Aptos" panose="020B0004020202020204" pitchFamily="34" charset="0"/>
              </a:rPr>
              <a:t> This is our specialty! We’re experts in this stuff.</a:t>
            </a: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a:p>
            <a:pPr>
              <a:spcBef>
                <a:spcPts val="0"/>
              </a:spcBef>
              <a:tabLst>
                <a:tab pos="914400" algn="l"/>
              </a:tabLst>
            </a:pPr>
            <a:r>
              <a:rPr lang="en-US" sz="4000" dirty="0">
                <a:ea typeface="Times New Roman" panose="02020603050405020304" pitchFamily="18" charset="0"/>
                <a:cs typeface="Aptos" panose="020B0004020202020204" pitchFamily="34" charset="0"/>
              </a:rPr>
              <a:t> Navigating logistics.</a:t>
            </a:r>
          </a:p>
        </p:txBody>
      </p:sp>
      <p:sp>
        <p:nvSpPr>
          <p:cNvPr id="4" name="Footer Placeholder 3">
            <a:extLst>
              <a:ext uri="{FF2B5EF4-FFF2-40B4-BE49-F238E27FC236}">
                <a16:creationId xmlns:a16="http://schemas.microsoft.com/office/drawing/2014/main" id="{A35F7418-144C-70DB-2136-003E3A69F2A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C7685BED-08E0-D93F-A80A-DC05A535A56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7" name="Picture 6" descr="People checking a computer">
            <a:extLst>
              <a:ext uri="{FF2B5EF4-FFF2-40B4-BE49-F238E27FC236}">
                <a16:creationId xmlns:a16="http://schemas.microsoft.com/office/drawing/2014/main" id="{69BF3A10-FEA9-6E39-2149-ECFA0B83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923" y="3112150"/>
            <a:ext cx="5218723" cy="3479149"/>
          </a:xfrm>
          <a:prstGeom prst="rect">
            <a:avLst/>
          </a:prstGeom>
        </p:spPr>
      </p:pic>
      <p:sp>
        <p:nvSpPr>
          <p:cNvPr id="8" name="Content Placeholder 2">
            <a:extLst>
              <a:ext uri="{FF2B5EF4-FFF2-40B4-BE49-F238E27FC236}">
                <a16:creationId xmlns:a16="http://schemas.microsoft.com/office/drawing/2014/main" id="{B0881450-4AFD-4528-4E26-064CFF063545}"/>
              </a:ext>
            </a:extLst>
          </p:cNvPr>
          <p:cNvSpPr txBox="1">
            <a:spLocks/>
          </p:cNvSpPr>
          <p:nvPr/>
        </p:nvSpPr>
        <p:spPr>
          <a:xfrm>
            <a:off x="838200" y="4001482"/>
            <a:ext cx="5539154" cy="25898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Kievit Offc" panose="020B0504030101020102"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Kievit Offc" panose="020B0504030101020102"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Kievit Offc" panose="020B0504030101020102"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Kievit Offc" panose="020B0504030101020102"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tabLst>
                <a:tab pos="914400" algn="l"/>
              </a:tabLst>
            </a:pPr>
            <a:r>
              <a:rPr lang="en-US" sz="4000" dirty="0">
                <a:ea typeface="Times New Roman" panose="02020603050405020304" pitchFamily="18" charset="0"/>
                <a:cs typeface="Aptos" panose="020B0004020202020204" pitchFamily="34" charset="0"/>
              </a:rPr>
              <a:t> Empowering, not bulldozing, your relationships with funders.</a:t>
            </a:r>
          </a:p>
        </p:txBody>
      </p:sp>
    </p:spTree>
    <p:extLst>
      <p:ext uri="{BB962C8B-B14F-4D97-AF65-F5344CB8AC3E}">
        <p14:creationId xmlns:p14="http://schemas.microsoft.com/office/powerpoint/2010/main" val="4078058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A319B-50EB-963E-D76C-BDBE026F9D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CBA853-4D75-9AEE-25E6-54CECEB051F6}"/>
              </a:ext>
            </a:extLst>
          </p:cNvPr>
          <p:cNvSpPr>
            <a:spLocks noGrp="1"/>
          </p:cNvSpPr>
          <p:nvPr>
            <p:ph type="title"/>
          </p:nvPr>
        </p:nvSpPr>
        <p:spPr/>
        <p:txBody>
          <a:bodyPr>
            <a:normAutofit/>
          </a:bodyPr>
          <a:lstStyle/>
          <a:p>
            <a:r>
              <a:rPr lang="en-US" sz="8000" dirty="0">
                <a:latin typeface="Stratum2 Bold"/>
              </a:rPr>
              <a:t>UPDATE ON THE STATUS OF FOUNDATIONS</a:t>
            </a:r>
          </a:p>
        </p:txBody>
      </p:sp>
    </p:spTree>
    <p:extLst>
      <p:ext uri="{BB962C8B-B14F-4D97-AF65-F5344CB8AC3E}">
        <p14:creationId xmlns:p14="http://schemas.microsoft.com/office/powerpoint/2010/main" val="124288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740C-1237-4B6A-50A5-D3981D95C2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59A42-7F08-C766-9975-550BE254653B}"/>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150D9F3A-613E-4373-C383-961717EB9B41}"/>
              </a:ext>
            </a:extLst>
          </p:cNvPr>
          <p:cNvSpPr>
            <a:spLocks noGrp="1"/>
          </p:cNvSpPr>
          <p:nvPr>
            <p:ph idx="1"/>
          </p:nvPr>
        </p:nvSpPr>
        <p:spPr/>
        <p:txBody>
          <a:bodyPr>
            <a:normAutofit/>
          </a:bodyPr>
          <a:lstStyle/>
          <a:p>
            <a:pPr marL="0" indent="0">
              <a:spcBef>
                <a:spcPts val="0"/>
              </a:spcBef>
              <a:buNone/>
              <a:tabLst>
                <a:tab pos="914400" algn="l"/>
              </a:tabLst>
            </a:pPr>
            <a:r>
              <a:rPr lang="en-US" sz="4400" b="1" dirty="0">
                <a:effectLst/>
                <a:ea typeface="Aptos" panose="020B0004020202020204" pitchFamily="34" charset="0"/>
                <a:cs typeface="Aptos" panose="020B0004020202020204" pitchFamily="34" charset="0"/>
              </a:rPr>
              <a:t>Doubling down on organizational mission</a:t>
            </a:r>
          </a:p>
          <a:p>
            <a:pPr marL="0" indent="0">
              <a:spcBef>
                <a:spcPts val="0"/>
              </a:spcBef>
              <a:buNone/>
              <a:tabLst>
                <a:tab pos="914400" algn="l"/>
              </a:tabLst>
            </a:pPr>
            <a:endParaRPr lang="en-US" sz="4400" dirty="0">
              <a:ea typeface="Aptos" panose="020B0004020202020204" pitchFamily="34" charset="0"/>
              <a:cs typeface="Aptos" panose="020B0004020202020204" pitchFamily="34" charset="0"/>
            </a:endParaRPr>
          </a:p>
          <a:p>
            <a:pPr>
              <a:spcBef>
                <a:spcPts val="0"/>
              </a:spcBef>
              <a:tabLst>
                <a:tab pos="914400" algn="l"/>
              </a:tabLst>
            </a:pPr>
            <a:r>
              <a:rPr lang="en-US" sz="4400" dirty="0">
                <a:effectLst/>
                <a:ea typeface="Aptos" panose="020B0004020202020204" pitchFamily="34" charset="0"/>
                <a:cs typeface="Aptos" panose="020B0004020202020204" pitchFamily="34" charset="0"/>
              </a:rPr>
              <a:t> There is still so much more work that is allowed than disallowed.</a:t>
            </a:r>
          </a:p>
          <a:p>
            <a:pPr>
              <a:spcBef>
                <a:spcPts val="0"/>
              </a:spcBef>
              <a:tabLst>
                <a:tab pos="914400" algn="l"/>
              </a:tabLst>
            </a:pPr>
            <a:r>
              <a:rPr lang="en-US" sz="4400" dirty="0">
                <a:ea typeface="Aptos" panose="020B0004020202020204" pitchFamily="34" charset="0"/>
                <a:cs typeface="Aptos" panose="020B0004020202020204" pitchFamily="34" charset="0"/>
              </a:rPr>
              <a:t> The</a:t>
            </a:r>
            <a:r>
              <a:rPr lang="en-US" sz="4400" dirty="0">
                <a:effectLst/>
                <a:ea typeface="Aptos" panose="020B0004020202020204" pitchFamily="34" charset="0"/>
                <a:cs typeface="Aptos" panose="020B0004020202020204" pitchFamily="34" charset="0"/>
              </a:rPr>
              <a:t> executive branch is not the arbiter of what the social sector chooses to do with its money.</a:t>
            </a:r>
          </a:p>
        </p:txBody>
      </p:sp>
      <p:sp>
        <p:nvSpPr>
          <p:cNvPr id="4" name="Footer Placeholder 3">
            <a:extLst>
              <a:ext uri="{FF2B5EF4-FFF2-40B4-BE49-F238E27FC236}">
                <a16:creationId xmlns:a16="http://schemas.microsoft.com/office/drawing/2014/main" id="{E5C59912-04F8-02C4-087F-09CF1B7CA3BA}"/>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D6E94F7B-A6E9-568D-2512-3A905CAAAD36}"/>
              </a:ext>
            </a:extLst>
          </p:cNvPr>
          <p:cNvSpPr>
            <a:spLocks noGrp="1"/>
          </p:cNvSpPr>
          <p:nvPr>
            <p:ph type="sldNum" sz="quarter" idx="12"/>
          </p:nvPr>
        </p:nvSpPr>
        <p:spPr/>
        <p:txBody>
          <a:bodyPr/>
          <a:lstStyle/>
          <a:p>
            <a:fld id="{377077B2-A7C4-4AF6-A32C-182AB359BEAB}" type="slidenum">
              <a:rPr lang="en-US" smtClean="0"/>
              <a:t>24</a:t>
            </a:fld>
            <a:endParaRPr lang="en-US"/>
          </a:p>
        </p:txBody>
      </p:sp>
      <p:pic>
        <p:nvPicPr>
          <p:cNvPr id="6" name="Picture 5">
            <a:extLst>
              <a:ext uri="{FF2B5EF4-FFF2-40B4-BE49-F238E27FC236}">
                <a16:creationId xmlns:a16="http://schemas.microsoft.com/office/drawing/2014/main" id="{28C5860C-436D-9D7B-59A8-E906FD085439}"/>
              </a:ext>
            </a:extLst>
          </p:cNvPr>
          <p:cNvPicPr>
            <a:picLocks noChangeAspect="1"/>
          </p:cNvPicPr>
          <p:nvPr/>
        </p:nvPicPr>
        <p:blipFill>
          <a:blip r:embed="rId3"/>
          <a:stretch>
            <a:fillRect/>
          </a:stretch>
        </p:blipFill>
        <p:spPr>
          <a:xfrm>
            <a:off x="10456984" y="365125"/>
            <a:ext cx="1214315" cy="1530037"/>
          </a:xfrm>
          <a:prstGeom prst="rect">
            <a:avLst/>
          </a:prstGeom>
        </p:spPr>
      </p:pic>
    </p:spTree>
    <p:extLst>
      <p:ext uri="{BB962C8B-B14F-4D97-AF65-F5344CB8AC3E}">
        <p14:creationId xmlns:p14="http://schemas.microsoft.com/office/powerpoint/2010/main" val="1328404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1E54-D98F-53D1-4FC2-B3F605C1E4EE}"/>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DACC8FDA-66F5-0D53-D0D7-825FCCCA808F}"/>
              </a:ext>
            </a:extLst>
          </p:cNvPr>
          <p:cNvSpPr>
            <a:spLocks noGrp="1"/>
          </p:cNvSpPr>
          <p:nvPr>
            <p:ph idx="1"/>
          </p:nvPr>
        </p:nvSpPr>
        <p:spPr/>
        <p:txBody>
          <a:bodyPr>
            <a:normAutofit/>
          </a:bodyPr>
          <a:lstStyle/>
          <a:p>
            <a:pPr marL="0" indent="0">
              <a:spcBef>
                <a:spcPts val="0"/>
              </a:spcBef>
              <a:buNone/>
              <a:tabLst>
                <a:tab pos="914400" algn="l"/>
              </a:tabLst>
            </a:pPr>
            <a:r>
              <a:rPr lang="en-US" sz="4400" b="1" dirty="0">
                <a:effectLst/>
                <a:ea typeface="Aptos" panose="020B0004020202020204" pitchFamily="34" charset="0"/>
                <a:cs typeface="Aptos" panose="020B0004020202020204" pitchFamily="34" charset="0"/>
              </a:rPr>
              <a:t>More flexibility</a:t>
            </a:r>
          </a:p>
          <a:p>
            <a:pPr marL="0" indent="0">
              <a:spcBef>
                <a:spcPts val="0"/>
              </a:spcBef>
              <a:buNone/>
              <a:tabLst>
                <a:tab pos="914400" algn="l"/>
              </a:tabLst>
            </a:pPr>
            <a:endParaRPr lang="en-US" sz="4400" b="1" dirty="0">
              <a:ea typeface="Aptos" panose="020B0004020202020204" pitchFamily="34" charset="0"/>
              <a:cs typeface="Aptos" panose="020B0004020202020204" pitchFamily="34" charset="0"/>
            </a:endParaRPr>
          </a:p>
          <a:p>
            <a:pPr>
              <a:spcBef>
                <a:spcPts val="0"/>
              </a:spcBef>
              <a:tabLst>
                <a:tab pos="914400" algn="l"/>
              </a:tabLst>
            </a:pPr>
            <a:r>
              <a:rPr lang="en-US" sz="4400" dirty="0">
                <a:effectLst/>
                <a:ea typeface="Aptos" panose="020B0004020202020204" pitchFamily="34" charset="0"/>
                <a:cs typeface="Aptos" panose="020B0004020202020204" pitchFamily="34" charset="0"/>
              </a:rPr>
              <a:t> Willing to work with grantees to support their needs. </a:t>
            </a:r>
          </a:p>
          <a:p>
            <a:pPr>
              <a:spcBef>
                <a:spcPts val="0"/>
              </a:spcBef>
              <a:tabLst>
                <a:tab pos="914400" algn="l"/>
              </a:tabLst>
            </a:pPr>
            <a:r>
              <a:rPr lang="en-US" sz="4400" dirty="0">
                <a:effectLst/>
                <a:ea typeface="Aptos" panose="020B0004020202020204" pitchFamily="34" charset="0"/>
                <a:cs typeface="Aptos" panose="020B0004020202020204" pitchFamily="34" charset="0"/>
              </a:rPr>
              <a:t> Resetting expectations.</a:t>
            </a:r>
          </a:p>
        </p:txBody>
      </p:sp>
      <p:sp>
        <p:nvSpPr>
          <p:cNvPr id="4" name="Footer Placeholder 3">
            <a:extLst>
              <a:ext uri="{FF2B5EF4-FFF2-40B4-BE49-F238E27FC236}">
                <a16:creationId xmlns:a16="http://schemas.microsoft.com/office/drawing/2014/main" id="{D5C16096-931F-C711-8D06-B606C5576160}"/>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506250F8-74E7-1B4D-A2A9-B6E3D2B03ABC}"/>
              </a:ext>
            </a:extLst>
          </p:cNvPr>
          <p:cNvSpPr>
            <a:spLocks noGrp="1"/>
          </p:cNvSpPr>
          <p:nvPr>
            <p:ph type="sldNum" sz="quarter" idx="12"/>
          </p:nvPr>
        </p:nvSpPr>
        <p:spPr/>
        <p:txBody>
          <a:bodyPr/>
          <a:lstStyle/>
          <a:p>
            <a:fld id="{377077B2-A7C4-4AF6-A32C-182AB359BEAB}" type="slidenum">
              <a:rPr lang="en-US" smtClean="0"/>
              <a:t>25</a:t>
            </a:fld>
            <a:endParaRPr lang="en-US"/>
          </a:p>
        </p:txBody>
      </p:sp>
      <p:pic>
        <p:nvPicPr>
          <p:cNvPr id="6" name="Picture 5">
            <a:extLst>
              <a:ext uri="{FF2B5EF4-FFF2-40B4-BE49-F238E27FC236}">
                <a16:creationId xmlns:a16="http://schemas.microsoft.com/office/drawing/2014/main" id="{BD666EA7-3580-37E0-C32E-FB8BA9FE4797}"/>
              </a:ext>
            </a:extLst>
          </p:cNvPr>
          <p:cNvPicPr>
            <a:picLocks noChangeAspect="1"/>
          </p:cNvPicPr>
          <p:nvPr/>
        </p:nvPicPr>
        <p:blipFill>
          <a:blip r:embed="rId3"/>
          <a:stretch>
            <a:fillRect/>
          </a:stretch>
        </p:blipFill>
        <p:spPr>
          <a:xfrm>
            <a:off x="6435967" y="5066934"/>
            <a:ext cx="5193323" cy="1015884"/>
          </a:xfrm>
          <a:prstGeom prst="rect">
            <a:avLst/>
          </a:prstGeom>
        </p:spPr>
      </p:pic>
    </p:spTree>
    <p:extLst>
      <p:ext uri="{BB962C8B-B14F-4D97-AF65-F5344CB8AC3E}">
        <p14:creationId xmlns:p14="http://schemas.microsoft.com/office/powerpoint/2010/main" val="270867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1E54-D98F-53D1-4FC2-B3F605C1E4EE}"/>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DACC8FDA-66F5-0D53-D0D7-825FCCCA808F}"/>
              </a:ext>
            </a:extLst>
          </p:cNvPr>
          <p:cNvSpPr>
            <a:spLocks noGrp="1"/>
          </p:cNvSpPr>
          <p:nvPr>
            <p:ph idx="1"/>
          </p:nvPr>
        </p:nvSpPr>
        <p:spPr/>
        <p:txBody>
          <a:bodyPr>
            <a:noAutofit/>
          </a:bodyPr>
          <a:lstStyle/>
          <a:p>
            <a:pPr marL="0" indent="0">
              <a:spcBef>
                <a:spcPts val="0"/>
              </a:spcBef>
              <a:buNone/>
              <a:tabLst>
                <a:tab pos="914400" algn="l"/>
              </a:tabLst>
            </a:pPr>
            <a:r>
              <a:rPr lang="en-US" sz="4400" b="1" dirty="0">
                <a:effectLst/>
                <a:ea typeface="Times New Roman" panose="02020603050405020304" pitchFamily="18" charset="0"/>
                <a:cs typeface="Aptos" panose="020B0004020202020204" pitchFamily="34" charset="0"/>
              </a:rPr>
              <a:t>Not planning to expend more of their capital on grants</a:t>
            </a:r>
          </a:p>
          <a:p>
            <a:pPr marL="0" indent="0">
              <a:spcBef>
                <a:spcPts val="0"/>
              </a:spcBef>
              <a:buNone/>
              <a:tabLst>
                <a:tab pos="914400" algn="l"/>
              </a:tabLst>
            </a:pPr>
            <a:endParaRPr lang="en-US" sz="4400" dirty="0">
              <a:ea typeface="Aptos" panose="020B0004020202020204" pitchFamily="34" charset="0"/>
              <a:cs typeface="Aptos" panose="020B0004020202020204" pitchFamily="34" charset="0"/>
            </a:endParaRPr>
          </a:p>
          <a:p>
            <a:pPr>
              <a:spcBef>
                <a:spcPts val="0"/>
              </a:spcBef>
              <a:tabLst>
                <a:tab pos="914400" algn="l"/>
              </a:tabLst>
            </a:pPr>
            <a:r>
              <a:rPr lang="en-US" sz="4400" dirty="0">
                <a:ea typeface="Aptos" panose="020B0004020202020204" pitchFamily="34" charset="0"/>
                <a:cs typeface="Aptos" panose="020B0004020202020204" pitchFamily="34" charset="0"/>
              </a:rPr>
              <a:t> Changes in grant size, number of grantees</a:t>
            </a:r>
          </a:p>
          <a:p>
            <a:pPr>
              <a:spcBef>
                <a:spcPts val="0"/>
              </a:spcBef>
              <a:tabLst>
                <a:tab pos="914400" algn="l"/>
              </a:tabLst>
            </a:pPr>
            <a:r>
              <a:rPr lang="en-US" sz="4400" dirty="0">
                <a:effectLst/>
                <a:ea typeface="Aptos" panose="020B0004020202020204" pitchFamily="34" charset="0"/>
                <a:cs typeface="Aptos" panose="020B0004020202020204" pitchFamily="34" charset="0"/>
              </a:rPr>
              <a:t> Some emergency funding</a:t>
            </a:r>
          </a:p>
          <a:p>
            <a:pPr>
              <a:spcBef>
                <a:spcPts val="0"/>
              </a:spcBef>
              <a:tabLst>
                <a:tab pos="914400" algn="l"/>
              </a:tabLst>
            </a:pPr>
            <a:r>
              <a:rPr lang="en-US" sz="4400" dirty="0">
                <a:effectLst/>
                <a:ea typeface="Aptos" panose="020B0004020202020204" pitchFamily="34" charset="0"/>
                <a:cs typeface="Aptos" panose="020B0004020202020204" pitchFamily="34" charset="0"/>
              </a:rPr>
              <a:t> Redistribution to different grant </a:t>
            </a:r>
            <a:r>
              <a:rPr lang="en-US" sz="4400" dirty="0">
                <a:ea typeface="Aptos" panose="020B0004020202020204" pitchFamily="34" charset="0"/>
                <a:cs typeface="Aptos" panose="020B0004020202020204" pitchFamily="34" charset="0"/>
              </a:rPr>
              <a:t>programs</a:t>
            </a:r>
            <a:endParaRPr lang="en-US" sz="4400" dirty="0">
              <a:effectLst/>
              <a:ea typeface="Aptos" panose="020B0004020202020204" pitchFamily="34" charset="0"/>
              <a:cs typeface="Aptos" panose="020B0004020202020204" pitchFamily="34" charset="0"/>
            </a:endParaRPr>
          </a:p>
        </p:txBody>
      </p:sp>
      <p:sp>
        <p:nvSpPr>
          <p:cNvPr id="4" name="Footer Placeholder 3">
            <a:extLst>
              <a:ext uri="{FF2B5EF4-FFF2-40B4-BE49-F238E27FC236}">
                <a16:creationId xmlns:a16="http://schemas.microsoft.com/office/drawing/2014/main" id="{90C55E1B-99FD-3EAD-3B4D-EE7C9F16EF9C}"/>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F5D9C509-BE78-A299-3C0A-F8666FB33D90}"/>
              </a:ext>
            </a:extLst>
          </p:cNvPr>
          <p:cNvSpPr>
            <a:spLocks noGrp="1"/>
          </p:cNvSpPr>
          <p:nvPr>
            <p:ph type="sldNum" sz="quarter" idx="12"/>
          </p:nvPr>
        </p:nvSpPr>
        <p:spPr/>
        <p:txBody>
          <a:bodyPr/>
          <a:lstStyle/>
          <a:p>
            <a:fld id="{377077B2-A7C4-4AF6-A32C-182AB359BEAB}" type="slidenum">
              <a:rPr lang="en-US" smtClean="0"/>
              <a:t>26</a:t>
            </a:fld>
            <a:endParaRPr lang="en-US"/>
          </a:p>
        </p:txBody>
      </p:sp>
    </p:spTree>
    <p:extLst>
      <p:ext uri="{BB962C8B-B14F-4D97-AF65-F5344CB8AC3E}">
        <p14:creationId xmlns:p14="http://schemas.microsoft.com/office/powerpoint/2010/main" val="2721220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91E54-D98F-53D1-4FC2-B3F605C1E4EE}"/>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DACC8FDA-66F5-0D53-D0D7-825FCCCA808F}"/>
              </a:ext>
            </a:extLst>
          </p:cNvPr>
          <p:cNvSpPr>
            <a:spLocks noGrp="1"/>
          </p:cNvSpPr>
          <p:nvPr>
            <p:ph idx="1"/>
          </p:nvPr>
        </p:nvSpPr>
        <p:spPr/>
        <p:txBody>
          <a:bodyPr>
            <a:normAutofit/>
          </a:bodyPr>
          <a:lstStyle/>
          <a:p>
            <a:pPr marL="0" indent="0">
              <a:buNone/>
            </a:pPr>
            <a:r>
              <a:rPr lang="en-US" sz="4400" b="1" dirty="0">
                <a:ea typeface="Times New Roman" panose="02020603050405020304" pitchFamily="18" charset="0"/>
                <a:cs typeface="Aptos" panose="020B0004020202020204" pitchFamily="34" charset="0"/>
              </a:rPr>
              <a:t>Exceptions!</a:t>
            </a:r>
          </a:p>
          <a:p>
            <a:pPr marL="0" indent="0">
              <a:buNone/>
            </a:pPr>
            <a:endParaRPr lang="en-US" sz="4400" dirty="0">
              <a:ea typeface="Times New Roman" panose="02020603050405020304" pitchFamily="18" charset="0"/>
              <a:cs typeface="Aptos" panose="020B0004020202020204" pitchFamily="34" charset="0"/>
            </a:endParaRPr>
          </a:p>
          <a:p>
            <a:r>
              <a:rPr lang="en-US" sz="4400" dirty="0">
                <a:effectLst/>
                <a:ea typeface="Times New Roman" panose="02020603050405020304" pitchFamily="18" charset="0"/>
                <a:cs typeface="Aptos" panose="020B0004020202020204" pitchFamily="34" charset="0"/>
              </a:rPr>
              <a:t> Gates Foundation</a:t>
            </a:r>
          </a:p>
          <a:p>
            <a:r>
              <a:rPr lang="en-US" sz="4400" dirty="0">
                <a:ea typeface="Times New Roman" panose="02020603050405020304" pitchFamily="18" charset="0"/>
                <a:cs typeface="Aptos" panose="020B0004020202020204" pitchFamily="34" charset="0"/>
              </a:rPr>
              <a:t> Marguerite Casey Foundation</a:t>
            </a:r>
          </a:p>
          <a:p>
            <a:r>
              <a:rPr lang="en-US" sz="4400" dirty="0">
                <a:effectLst/>
                <a:ea typeface="Times New Roman" panose="02020603050405020304" pitchFamily="18" charset="0"/>
                <a:cs typeface="Aptos" panose="020B0004020202020204" pitchFamily="34" charset="0"/>
              </a:rPr>
              <a:t> Simons Foundation</a:t>
            </a:r>
          </a:p>
        </p:txBody>
      </p:sp>
      <p:sp>
        <p:nvSpPr>
          <p:cNvPr id="4" name="Footer Placeholder 3">
            <a:extLst>
              <a:ext uri="{FF2B5EF4-FFF2-40B4-BE49-F238E27FC236}">
                <a16:creationId xmlns:a16="http://schemas.microsoft.com/office/drawing/2014/main" id="{B6F70C3F-AED6-6C1A-E067-8245E40DEB8F}"/>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75F659D4-77A8-1AB6-C42B-A152851376B3}"/>
              </a:ext>
            </a:extLst>
          </p:cNvPr>
          <p:cNvSpPr>
            <a:spLocks noGrp="1"/>
          </p:cNvSpPr>
          <p:nvPr>
            <p:ph type="sldNum" sz="quarter" idx="12"/>
          </p:nvPr>
        </p:nvSpPr>
        <p:spPr/>
        <p:txBody>
          <a:bodyPr/>
          <a:lstStyle/>
          <a:p>
            <a:fld id="{377077B2-A7C4-4AF6-A32C-182AB359BEAB}" type="slidenum">
              <a:rPr lang="en-US" smtClean="0"/>
              <a:t>27</a:t>
            </a:fld>
            <a:endParaRPr lang="en-US"/>
          </a:p>
        </p:txBody>
      </p:sp>
      <p:pic>
        <p:nvPicPr>
          <p:cNvPr id="2050" name="Picture 2" descr="Gates Foundation">
            <a:extLst>
              <a:ext uri="{FF2B5EF4-FFF2-40B4-BE49-F238E27FC236}">
                <a16:creationId xmlns:a16="http://schemas.microsoft.com/office/drawing/2014/main" id="{9FDFB22E-1E6D-87F6-2692-968A063D7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661" y="3086131"/>
            <a:ext cx="5040924" cy="5592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C43EB7-F97A-1555-1441-C542CD94673D}"/>
              </a:ext>
            </a:extLst>
          </p:cNvPr>
          <p:cNvPicPr>
            <a:picLocks noChangeAspect="1"/>
          </p:cNvPicPr>
          <p:nvPr/>
        </p:nvPicPr>
        <p:blipFill>
          <a:blip r:embed="rId4"/>
          <a:stretch>
            <a:fillRect/>
          </a:stretch>
        </p:blipFill>
        <p:spPr>
          <a:xfrm>
            <a:off x="8617971" y="417270"/>
            <a:ext cx="3081660" cy="2813538"/>
          </a:xfrm>
          <a:prstGeom prst="rect">
            <a:avLst/>
          </a:prstGeom>
        </p:spPr>
      </p:pic>
      <p:pic>
        <p:nvPicPr>
          <p:cNvPr id="7" name="Picture 6">
            <a:extLst>
              <a:ext uri="{FF2B5EF4-FFF2-40B4-BE49-F238E27FC236}">
                <a16:creationId xmlns:a16="http://schemas.microsoft.com/office/drawing/2014/main" id="{0399C5FD-AA95-F0B7-922A-502173BD1E99}"/>
              </a:ext>
            </a:extLst>
          </p:cNvPr>
          <p:cNvPicPr>
            <a:picLocks noChangeAspect="1"/>
          </p:cNvPicPr>
          <p:nvPr/>
        </p:nvPicPr>
        <p:blipFill>
          <a:blip r:embed="rId5"/>
          <a:stretch>
            <a:fillRect/>
          </a:stretch>
        </p:blipFill>
        <p:spPr>
          <a:xfrm>
            <a:off x="8019378" y="4905865"/>
            <a:ext cx="3680253" cy="1053707"/>
          </a:xfrm>
          <a:prstGeom prst="rect">
            <a:avLst/>
          </a:prstGeom>
        </p:spPr>
      </p:pic>
    </p:spTree>
    <p:extLst>
      <p:ext uri="{BB962C8B-B14F-4D97-AF65-F5344CB8AC3E}">
        <p14:creationId xmlns:p14="http://schemas.microsoft.com/office/powerpoint/2010/main" val="2441743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211C0-39A8-F835-3CF8-644FB5AC6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EB4A2-4D8F-1D66-1CF6-436B3922C79D}"/>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DC63BCDF-F862-7686-FA7F-D14A600CFDC1}"/>
              </a:ext>
            </a:extLst>
          </p:cNvPr>
          <p:cNvSpPr>
            <a:spLocks noGrp="1"/>
          </p:cNvSpPr>
          <p:nvPr>
            <p:ph idx="1"/>
          </p:nvPr>
        </p:nvSpPr>
        <p:spPr/>
        <p:txBody>
          <a:bodyPr>
            <a:normAutofit/>
          </a:bodyPr>
          <a:lstStyle/>
          <a:p>
            <a:pPr marL="0" indent="0">
              <a:buNone/>
            </a:pPr>
            <a:r>
              <a:rPr lang="en-US" sz="4400" b="1" dirty="0">
                <a:ea typeface="Times New Roman" panose="02020603050405020304" pitchFamily="18" charset="0"/>
                <a:cs typeface="Aptos" panose="020B0004020202020204" pitchFamily="34" charset="0"/>
              </a:rPr>
              <a:t>Preparing for the possible loss of 501(c)(3) status and/or endowment tax.</a:t>
            </a:r>
          </a:p>
          <a:p>
            <a:pPr marL="0" indent="0">
              <a:buNone/>
            </a:pPr>
            <a:endParaRPr lang="en-US" sz="4400" dirty="0">
              <a:effectLst/>
              <a:ea typeface="Times New Roman" panose="02020603050405020304" pitchFamily="18" charset="0"/>
              <a:cs typeface="Aptos" panose="020B0004020202020204" pitchFamily="34" charset="0"/>
            </a:endParaRPr>
          </a:p>
          <a:p>
            <a:pPr marL="0" indent="0">
              <a:buNone/>
            </a:pPr>
            <a:r>
              <a:rPr lang="en-US" sz="4400" dirty="0">
                <a:effectLst/>
                <a:ea typeface="Times New Roman" panose="02020603050405020304" pitchFamily="18" charset="0"/>
                <a:cs typeface="Aptos" panose="020B0004020202020204" pitchFamily="34" charset="0"/>
              </a:rPr>
              <a:t>If so, they anticipate having less </a:t>
            </a:r>
            <a:r>
              <a:rPr lang="en-US" sz="4400" dirty="0">
                <a:ea typeface="Times New Roman" panose="02020603050405020304" pitchFamily="18" charset="0"/>
                <a:cs typeface="Aptos" panose="020B0004020202020204" pitchFamily="34" charset="0"/>
              </a:rPr>
              <a:t>money available to distribute, but no other discernible change in operations.</a:t>
            </a:r>
            <a:endParaRPr lang="en-US" sz="4400"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EF1B346E-A4B4-7789-8051-80C56EF840EE}"/>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C2005C90-E4C8-3B5D-F68F-C6EBA135433F}"/>
              </a:ext>
            </a:extLst>
          </p:cNvPr>
          <p:cNvSpPr>
            <a:spLocks noGrp="1"/>
          </p:cNvSpPr>
          <p:nvPr>
            <p:ph type="sldNum" sz="quarter" idx="12"/>
          </p:nvPr>
        </p:nvSpPr>
        <p:spPr/>
        <p:txBody>
          <a:bodyPr/>
          <a:lstStyle/>
          <a:p>
            <a:fld id="{377077B2-A7C4-4AF6-A32C-182AB359BEAB}" type="slidenum">
              <a:rPr lang="en-US" smtClean="0"/>
              <a:t>28</a:t>
            </a:fld>
            <a:endParaRPr lang="en-US"/>
          </a:p>
        </p:txBody>
      </p:sp>
    </p:spTree>
    <p:extLst>
      <p:ext uri="{BB962C8B-B14F-4D97-AF65-F5344CB8AC3E}">
        <p14:creationId xmlns:p14="http://schemas.microsoft.com/office/powerpoint/2010/main" val="2925272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99C4-F8F8-A723-DE5D-97C6101A9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52B5B8-BDEB-CABB-7190-0031D8A65155}"/>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37131A15-FB93-62BD-E895-0DAC49CF67D8}"/>
              </a:ext>
            </a:extLst>
          </p:cNvPr>
          <p:cNvSpPr>
            <a:spLocks noGrp="1"/>
          </p:cNvSpPr>
          <p:nvPr>
            <p:ph idx="1"/>
          </p:nvPr>
        </p:nvSpPr>
        <p:spPr/>
        <p:txBody>
          <a:bodyPr>
            <a:normAutofit lnSpcReduction="10000"/>
          </a:bodyPr>
          <a:lstStyle/>
          <a:p>
            <a:pPr marL="0" indent="0">
              <a:buNone/>
            </a:pPr>
            <a:r>
              <a:rPr lang="en-US" sz="4400" b="1" dirty="0">
                <a:ea typeface="Times New Roman" panose="02020603050405020304" pitchFamily="18" charset="0"/>
                <a:cs typeface="Aptos" panose="020B0004020202020204" pitchFamily="34" charset="0"/>
              </a:rPr>
              <a:t>More cross-organization collaboration</a:t>
            </a:r>
          </a:p>
          <a:p>
            <a:pPr marL="0" indent="0">
              <a:buNone/>
            </a:pPr>
            <a:endParaRPr lang="en-US" sz="4400" b="1" dirty="0">
              <a:effectLst/>
              <a:ea typeface="Times New Roman" panose="02020603050405020304" pitchFamily="18" charset="0"/>
              <a:cs typeface="Aptos" panose="020B0004020202020204" pitchFamily="34" charset="0"/>
            </a:endParaRPr>
          </a:p>
          <a:p>
            <a:r>
              <a:rPr lang="en-US" sz="4400" dirty="0">
                <a:ea typeface="Times New Roman" panose="02020603050405020304" pitchFamily="18" charset="0"/>
                <a:cs typeface="Aptos" panose="020B0004020202020204" pitchFamily="34" charset="0"/>
              </a:rPr>
              <a:t> Pooled funds, co-administered RFPs</a:t>
            </a:r>
          </a:p>
          <a:p>
            <a:r>
              <a:rPr lang="en-US" sz="4400" dirty="0">
                <a:effectLst/>
                <a:ea typeface="Times New Roman" panose="02020603050405020304" pitchFamily="18" charset="0"/>
                <a:cs typeface="Aptos" panose="020B0004020202020204" pitchFamily="34" charset="0"/>
              </a:rPr>
              <a:t> Example: </a:t>
            </a:r>
          </a:p>
          <a:p>
            <a:pPr marL="457200" lvl="1" indent="0">
              <a:buNone/>
            </a:pPr>
            <a:r>
              <a:rPr lang="en-US" sz="4000" dirty="0">
                <a:effectLst/>
                <a:ea typeface="Times New Roman" panose="02020603050405020304" pitchFamily="18" charset="0"/>
                <a:cs typeface="Aptos" panose="020B0004020202020204" pitchFamily="34" charset="0"/>
              </a:rPr>
              <a:t>Spencer Foundation Rapid Response Bridge Funding Program </a:t>
            </a:r>
          </a:p>
          <a:p>
            <a:pPr marL="457200" lvl="1" indent="0">
              <a:buNone/>
            </a:pPr>
            <a:r>
              <a:rPr lang="en-US" i="1" dirty="0">
                <a:effectLst/>
                <a:ea typeface="Times New Roman" panose="02020603050405020304" pitchFamily="18" charset="0"/>
                <a:cs typeface="Aptos" panose="020B0004020202020204" pitchFamily="34" charset="0"/>
              </a:rPr>
              <a:t>(Collaboration with Kapor Foundation, William T. Grant Foundation, and Alfred P. Sloan Foundation)</a:t>
            </a:r>
            <a:endParaRPr lang="en-US" sz="3600" i="1"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B53302C5-8802-D42B-80BA-8B837B8149D1}"/>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26749535-9270-7D57-208E-C92FA8BA5698}"/>
              </a:ext>
            </a:extLst>
          </p:cNvPr>
          <p:cNvSpPr>
            <a:spLocks noGrp="1"/>
          </p:cNvSpPr>
          <p:nvPr>
            <p:ph type="sldNum" sz="quarter" idx="12"/>
          </p:nvPr>
        </p:nvSpPr>
        <p:spPr/>
        <p:txBody>
          <a:bodyPr/>
          <a:lstStyle/>
          <a:p>
            <a:fld id="{377077B2-A7C4-4AF6-A32C-182AB359BEAB}" type="slidenum">
              <a:rPr lang="en-US" smtClean="0"/>
              <a:t>29</a:t>
            </a:fld>
            <a:endParaRPr lang="en-US"/>
          </a:p>
        </p:txBody>
      </p:sp>
      <p:pic>
        <p:nvPicPr>
          <p:cNvPr id="6" name="Picture 5">
            <a:extLst>
              <a:ext uri="{FF2B5EF4-FFF2-40B4-BE49-F238E27FC236}">
                <a16:creationId xmlns:a16="http://schemas.microsoft.com/office/drawing/2014/main" id="{8DD12E43-369A-9095-91FE-E29767C03EB7}"/>
              </a:ext>
            </a:extLst>
          </p:cNvPr>
          <p:cNvPicPr>
            <a:picLocks noChangeAspect="1"/>
          </p:cNvPicPr>
          <p:nvPr/>
        </p:nvPicPr>
        <p:blipFill>
          <a:blip r:embed="rId3"/>
          <a:stretch>
            <a:fillRect/>
          </a:stretch>
        </p:blipFill>
        <p:spPr>
          <a:xfrm>
            <a:off x="9542585" y="365126"/>
            <a:ext cx="2256691" cy="1354014"/>
          </a:xfrm>
          <a:prstGeom prst="rect">
            <a:avLst/>
          </a:prstGeom>
        </p:spPr>
      </p:pic>
    </p:spTree>
    <p:extLst>
      <p:ext uri="{BB962C8B-B14F-4D97-AF65-F5344CB8AC3E}">
        <p14:creationId xmlns:p14="http://schemas.microsoft.com/office/powerpoint/2010/main" val="296654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9788" y="707648"/>
            <a:ext cx="7302839" cy="1325563"/>
          </a:xfrm>
        </p:spPr>
        <p:txBody>
          <a:bodyPr/>
          <a:lstStyle/>
          <a:p>
            <a:r>
              <a:rPr lang="en-US" dirty="0">
                <a:latin typeface="+mn-lt"/>
              </a:rPr>
              <a:t>OSU Foundation</a:t>
            </a:r>
            <a:br>
              <a:rPr lang="en-US" dirty="0">
                <a:latin typeface="+mn-lt"/>
              </a:rPr>
            </a:br>
            <a:r>
              <a:rPr lang="en-US" b="1" dirty="0">
                <a:solidFill>
                  <a:srgbClr val="00859B"/>
                </a:solidFill>
                <a:latin typeface="+mn-lt"/>
              </a:rPr>
              <a:t>Office</a:t>
            </a:r>
            <a:r>
              <a:rPr lang="en-US" b="1" dirty="0">
                <a:solidFill>
                  <a:schemeClr val="accent5"/>
                </a:solidFill>
                <a:latin typeface="+mn-lt"/>
              </a:rPr>
              <a:t> </a:t>
            </a:r>
            <a:r>
              <a:rPr lang="en-US" b="1" dirty="0">
                <a:solidFill>
                  <a:srgbClr val="00859B"/>
                </a:solidFill>
                <a:latin typeface="+mn-lt"/>
              </a:rPr>
              <a:t>of Foundation Relations</a:t>
            </a:r>
          </a:p>
        </p:txBody>
      </p:sp>
      <p:sp>
        <p:nvSpPr>
          <p:cNvPr id="8" name="Text Placeholder 7">
            <a:extLst>
              <a:ext uri="{FF2B5EF4-FFF2-40B4-BE49-F238E27FC236}">
                <a16:creationId xmlns:a16="http://schemas.microsoft.com/office/drawing/2014/main" id="{3A9E4874-F259-48C2-A447-1022EFCDDC96}"/>
              </a:ext>
            </a:extLst>
          </p:cNvPr>
          <p:cNvSpPr>
            <a:spLocks noGrp="1"/>
          </p:cNvSpPr>
          <p:nvPr>
            <p:ph type="body" sz="quarter" idx="3"/>
          </p:nvPr>
        </p:nvSpPr>
        <p:spPr>
          <a:xfrm>
            <a:off x="3371605" y="5407424"/>
            <a:ext cx="2560320" cy="823912"/>
          </a:xfrm>
        </p:spPr>
        <p:txBody>
          <a:bodyPr vert="horz" lIns="91440" tIns="45720" rIns="91440" bIns="45720" rtlCol="0" anchor="b">
            <a:noAutofit/>
          </a:bodyPr>
          <a:lstStyle/>
          <a:p>
            <a:pPr algn="ctr"/>
            <a:r>
              <a:rPr lang="en-US" dirty="0">
                <a:latin typeface="Calibri"/>
                <a:ea typeface="Calibri"/>
                <a:cs typeface="Calibri"/>
              </a:rPr>
              <a:t>Elizabeth Ocampo</a:t>
            </a:r>
          </a:p>
          <a:p>
            <a:pPr algn="ctr"/>
            <a:r>
              <a:rPr lang="en-US" sz="2000" dirty="0">
                <a:latin typeface="Calibri"/>
                <a:ea typeface="Calibri"/>
                <a:cs typeface="Calibri"/>
              </a:rPr>
              <a:t>Director</a:t>
            </a:r>
          </a:p>
        </p:txBody>
      </p:sp>
      <p:pic>
        <p:nvPicPr>
          <p:cNvPr id="13" name="Content Placeholder 12">
            <a:extLst>
              <a:ext uri="{FF2B5EF4-FFF2-40B4-BE49-F238E27FC236}">
                <a16:creationId xmlns:a16="http://schemas.microsoft.com/office/drawing/2014/main" id="{32D44F0F-B20A-4A4A-BA20-9EC63E74837D}"/>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9944" t="5322" r="31761" b="38052"/>
          <a:stretch/>
        </p:blipFill>
        <p:spPr>
          <a:xfrm>
            <a:off x="839788" y="3201506"/>
            <a:ext cx="2039112" cy="2010119"/>
          </a:xfrm>
          <a:prstGeom prst="flowChartConnector">
            <a:avLst/>
          </a:prstGeom>
        </p:spPr>
      </p:pic>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AB6004F-53F9-E74D-AC89-56EA63355CB3}"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Kievit Offc" panose="020B0504030101020102" pitchFamily="34" charset="0"/>
              <a:ea typeface="+mn-ea"/>
              <a:cs typeface="+mn-cs"/>
            </a:endParaRPr>
          </a:p>
        </p:txBody>
      </p:sp>
      <p:sp>
        <p:nvSpPr>
          <p:cNvPr id="2" name="Text Placeholder 1">
            <a:extLst>
              <a:ext uri="{FF2B5EF4-FFF2-40B4-BE49-F238E27FC236}">
                <a16:creationId xmlns:a16="http://schemas.microsoft.com/office/drawing/2014/main" id="{E9A23282-7A10-446A-B1D0-83B600B82D0C}"/>
              </a:ext>
            </a:extLst>
          </p:cNvPr>
          <p:cNvSpPr>
            <a:spLocks noGrp="1"/>
          </p:cNvSpPr>
          <p:nvPr>
            <p:ph type="body" idx="1"/>
          </p:nvPr>
        </p:nvSpPr>
        <p:spPr>
          <a:xfrm>
            <a:off x="8960184" y="2253399"/>
            <a:ext cx="2557144" cy="931408"/>
          </a:xfrm>
        </p:spPr>
        <p:txBody>
          <a:bodyPr>
            <a:normAutofit/>
          </a:bodyPr>
          <a:lstStyle/>
          <a:p>
            <a:pPr algn="ctr"/>
            <a:r>
              <a:rPr lang="en-US" dirty="0">
                <a:latin typeface="Calibri"/>
                <a:ea typeface="Calibri"/>
                <a:cs typeface="Calibri"/>
              </a:rPr>
              <a:t>TBD</a:t>
            </a:r>
            <a:endParaRPr lang="en-US" dirty="0">
              <a:ea typeface="Verdana" charset="0"/>
              <a:cs typeface="Calibri"/>
            </a:endParaRPr>
          </a:p>
          <a:p>
            <a:pPr algn="ctr"/>
            <a:r>
              <a:rPr lang="en-US" sz="2000" dirty="0">
                <a:latin typeface="Calibri"/>
                <a:ea typeface="Calibri"/>
                <a:cs typeface="Calibri"/>
              </a:rPr>
              <a:t>Senior Director</a:t>
            </a:r>
            <a:endParaRPr lang="en-US" sz="2000" dirty="0">
              <a:ea typeface="Verdana"/>
            </a:endParaRPr>
          </a:p>
        </p:txBody>
      </p:sp>
      <p:pic>
        <p:nvPicPr>
          <p:cNvPr id="11" name="Content Placeholder 10">
            <a:extLst>
              <a:ext uri="{FF2B5EF4-FFF2-40B4-BE49-F238E27FC236}">
                <a16:creationId xmlns:a16="http://schemas.microsoft.com/office/drawing/2014/main" id="{C6C3E7AD-D453-4755-A7D5-586C4B474FF5}"/>
              </a:ext>
            </a:extLst>
          </p:cNvPr>
          <p:cNvPicPr>
            <a:picLocks noGrp="1" noChangeAspect="1"/>
          </p:cNvPicPr>
          <p:nvPr>
            <p:ph sz="half" idx="2"/>
          </p:nvPr>
        </p:nvPicPr>
        <p:blipFill rotWithShape="1">
          <a:blip r:embed="rId4"/>
          <a:srcRect t="3175" r="-699" b="20711"/>
          <a:stretch/>
        </p:blipFill>
        <p:spPr>
          <a:xfrm>
            <a:off x="3635013" y="3184807"/>
            <a:ext cx="2038254" cy="2033690"/>
          </a:xfrm>
          <a:prstGeom prst="flowChartConnector">
            <a:avLst/>
          </a:prstGeom>
        </p:spPr>
      </p:pic>
      <p:pic>
        <p:nvPicPr>
          <p:cNvPr id="15" name="Picture 14">
            <a:extLst>
              <a:ext uri="{FF2B5EF4-FFF2-40B4-BE49-F238E27FC236}">
                <a16:creationId xmlns:a16="http://schemas.microsoft.com/office/drawing/2014/main" id="{3EB2F77E-4A28-4635-ADA1-9DA0B8DB04CD}"/>
              </a:ext>
            </a:extLst>
          </p:cNvPr>
          <p:cNvPicPr>
            <a:picLocks noChangeAspect="1"/>
          </p:cNvPicPr>
          <p:nvPr/>
        </p:nvPicPr>
        <p:blipFill>
          <a:blip r:embed="rId5">
            <a:extLst>
              <a:ext uri="{28A0092B-C50C-407E-A947-70E740481C1C}">
                <a14:useLocalDpi xmlns:a14="http://schemas.microsoft.com/office/drawing/2010/main" val="0"/>
              </a:ext>
            </a:extLst>
          </a:blip>
          <a:srcRect l="10681" r="10681"/>
          <a:stretch/>
        </p:blipFill>
        <p:spPr>
          <a:xfrm>
            <a:off x="9379761" y="454037"/>
            <a:ext cx="1717991" cy="1832787"/>
          </a:xfrm>
          <a:prstGeom prst="flowChartConnector">
            <a:avLst/>
          </a:prstGeom>
        </p:spPr>
      </p:pic>
      <p:sp>
        <p:nvSpPr>
          <p:cNvPr id="20" name="Text Placeholder 1">
            <a:extLst>
              <a:ext uri="{FF2B5EF4-FFF2-40B4-BE49-F238E27FC236}">
                <a16:creationId xmlns:a16="http://schemas.microsoft.com/office/drawing/2014/main" id="{9A48003F-DEA8-4396-BD33-2BB9A16F00FD}"/>
              </a:ext>
            </a:extLst>
          </p:cNvPr>
          <p:cNvSpPr txBox="1">
            <a:spLocks/>
          </p:cNvSpPr>
          <p:nvPr/>
        </p:nvSpPr>
        <p:spPr>
          <a:xfrm>
            <a:off x="580772" y="5297501"/>
            <a:ext cx="2557144" cy="9314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Paul DuBois</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Director</a:t>
            </a: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Calibri"/>
            </a:endParaRPr>
          </a:p>
        </p:txBody>
      </p:sp>
      <p:pic>
        <p:nvPicPr>
          <p:cNvPr id="3" name="Picture 6">
            <a:extLst>
              <a:ext uri="{FF2B5EF4-FFF2-40B4-BE49-F238E27FC236}">
                <a16:creationId xmlns:a16="http://schemas.microsoft.com/office/drawing/2014/main" id="{A6B2214E-BF1C-6843-F0A6-B3D82917A5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403" t="5902" r="32755" b="39896"/>
          <a:stretch/>
        </p:blipFill>
        <p:spPr>
          <a:xfrm>
            <a:off x="6428873" y="3213029"/>
            <a:ext cx="2039112" cy="1999765"/>
          </a:xfrm>
          <a:prstGeom prst="flowChartConnector">
            <a:avLst/>
          </a:prstGeom>
        </p:spPr>
      </p:pic>
      <p:sp>
        <p:nvSpPr>
          <p:cNvPr id="9" name="Text Placeholder 1">
            <a:extLst>
              <a:ext uri="{FF2B5EF4-FFF2-40B4-BE49-F238E27FC236}">
                <a16:creationId xmlns:a16="http://schemas.microsoft.com/office/drawing/2014/main" id="{194CF9DA-7491-3BE8-E106-8E41A7C35B02}"/>
              </a:ext>
            </a:extLst>
          </p:cNvPr>
          <p:cNvSpPr txBox="1">
            <a:spLocks/>
          </p:cNvSpPr>
          <p:nvPr/>
        </p:nvSpPr>
        <p:spPr>
          <a:xfrm>
            <a:off x="6241429" y="5298577"/>
            <a:ext cx="2557144" cy="9314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baseline="0">
                <a:solidFill>
                  <a:schemeClr val="tx2"/>
                </a:solidFill>
                <a:latin typeface="Kievit Offc" panose="020B0504030101020102" pitchFamily="34" charset="0"/>
                <a:ea typeface="+mn-ea"/>
                <a:cs typeface="+mn-cs"/>
              </a:defRPr>
            </a:lvl1pPr>
            <a:lvl2pPr marL="457200" indent="0" algn="l" defTabSz="914400" rtl="0" eaLnBrk="1" latinLnBrk="0" hangingPunct="1">
              <a:lnSpc>
                <a:spcPct val="90000"/>
              </a:lnSpc>
              <a:spcBef>
                <a:spcPts val="500"/>
              </a:spcBef>
              <a:buFont typeface="Arial"/>
              <a:buNone/>
              <a:defRPr sz="2000" b="1" kern="1200" baseline="0">
                <a:solidFill>
                  <a:schemeClr val="bg1"/>
                </a:solidFill>
                <a:latin typeface="KievitPro-Regular" charset="0"/>
                <a:ea typeface="+mn-ea"/>
                <a:cs typeface="+mn-cs"/>
              </a:defRPr>
            </a:lvl2pPr>
            <a:lvl3pPr marL="914400" indent="0" algn="l" defTabSz="914400" rtl="0" eaLnBrk="1" latinLnBrk="0" hangingPunct="1">
              <a:lnSpc>
                <a:spcPct val="90000"/>
              </a:lnSpc>
              <a:spcBef>
                <a:spcPts val="500"/>
              </a:spcBef>
              <a:buFont typeface="Arial"/>
              <a:buNone/>
              <a:defRPr sz="1800" b="1" kern="1200" baseline="0">
                <a:solidFill>
                  <a:schemeClr val="bg1"/>
                </a:solidFill>
                <a:latin typeface="KievitPro-Regular" charset="0"/>
                <a:ea typeface="+mn-ea"/>
                <a:cs typeface="+mn-cs"/>
              </a:defRPr>
            </a:lvl3pPr>
            <a:lvl4pPr marL="1371600" indent="0" algn="l" defTabSz="914400" rtl="0" eaLnBrk="1" latinLnBrk="0" hangingPunct="1">
              <a:lnSpc>
                <a:spcPct val="90000"/>
              </a:lnSpc>
              <a:spcBef>
                <a:spcPts val="500"/>
              </a:spcBef>
              <a:buFont typeface="Arial"/>
              <a:buNone/>
              <a:defRPr sz="1600" b="1" kern="1200" baseline="0">
                <a:solidFill>
                  <a:schemeClr val="bg1"/>
                </a:solidFill>
                <a:latin typeface="KievitPro-Regular" charset="0"/>
                <a:ea typeface="+mn-ea"/>
                <a:cs typeface="+mn-cs"/>
              </a:defRPr>
            </a:lvl4pPr>
            <a:lvl5pPr marL="1828800" indent="0" algn="l" defTabSz="914400" rtl="0" eaLnBrk="1" latinLnBrk="0" hangingPunct="1">
              <a:lnSpc>
                <a:spcPct val="90000"/>
              </a:lnSpc>
              <a:spcBef>
                <a:spcPts val="500"/>
              </a:spcBef>
              <a:buFont typeface="Arial"/>
              <a:buNone/>
              <a:defRPr sz="1600" b="1" kern="1200" baseline="0">
                <a:solidFill>
                  <a:schemeClr val="bg1"/>
                </a:solidFill>
                <a:latin typeface="KievitPro-Regular" charset="0"/>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rPr>
              <a:t>Emily J. Payne</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a:ea typeface="Calibri"/>
                <a:cs typeface="Calibri"/>
              </a:rPr>
              <a:t>Assistant Director</a:t>
            </a:r>
          </a:p>
        </p:txBody>
      </p:sp>
      <p:pic>
        <p:nvPicPr>
          <p:cNvPr id="10" name="Picture 9" descr="A picture containing clothing, human face, person, smile&#10;&#10;Description automatically generated">
            <a:extLst>
              <a:ext uri="{FF2B5EF4-FFF2-40B4-BE49-F238E27FC236}">
                <a16:creationId xmlns:a16="http://schemas.microsoft.com/office/drawing/2014/main" id="{A5CDB262-3110-FE5D-086C-9E7F0926A3B4}"/>
              </a:ext>
            </a:extLst>
          </p:cNvPr>
          <p:cNvPicPr>
            <a:picLocks noChangeAspect="1"/>
          </p:cNvPicPr>
          <p:nvPr/>
        </p:nvPicPr>
        <p:blipFill rotWithShape="1">
          <a:blip r:embed="rId7">
            <a:extLst>
              <a:ext uri="{28A0092B-C50C-407E-A947-70E740481C1C}">
                <a14:useLocalDpi xmlns:a14="http://schemas.microsoft.com/office/drawing/2010/main" val="0"/>
              </a:ext>
            </a:extLst>
          </a:blip>
          <a:srcRect l="20330" t="2509" r="17751" b="36349"/>
          <a:stretch/>
        </p:blipFill>
        <p:spPr>
          <a:xfrm>
            <a:off x="9220935" y="3210522"/>
            <a:ext cx="2037203" cy="2011680"/>
          </a:xfrm>
          <a:prstGeom prst="ellipse">
            <a:avLst/>
          </a:prstGeom>
        </p:spPr>
      </p:pic>
      <p:sp>
        <p:nvSpPr>
          <p:cNvPr id="12" name="Text Placeholder 1">
            <a:extLst>
              <a:ext uri="{FF2B5EF4-FFF2-40B4-BE49-F238E27FC236}">
                <a16:creationId xmlns:a16="http://schemas.microsoft.com/office/drawing/2014/main" id="{759993F7-2881-74A3-87EB-170298CC14C2}"/>
              </a:ext>
            </a:extLst>
          </p:cNvPr>
          <p:cNvSpPr txBox="1">
            <a:spLocks/>
          </p:cNvSpPr>
          <p:nvPr/>
        </p:nvSpPr>
        <p:spPr>
          <a:xfrm>
            <a:off x="8960185" y="5298577"/>
            <a:ext cx="2557144" cy="93140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a:buNone/>
              <a:defRPr sz="2400" b="1" kern="1200" baseline="0">
                <a:solidFill>
                  <a:schemeClr val="tx2"/>
                </a:solidFill>
                <a:latin typeface="Kievit Offc" panose="020B0504030101020102" pitchFamily="34" charset="0"/>
                <a:ea typeface="+mn-ea"/>
                <a:cs typeface="+mn-cs"/>
              </a:defRPr>
            </a:lvl1pPr>
            <a:lvl2pPr marL="457200" indent="0" algn="l" defTabSz="914400" rtl="0" eaLnBrk="1" latinLnBrk="0" hangingPunct="1">
              <a:lnSpc>
                <a:spcPct val="90000"/>
              </a:lnSpc>
              <a:spcBef>
                <a:spcPts val="500"/>
              </a:spcBef>
              <a:buFont typeface="Arial"/>
              <a:buNone/>
              <a:defRPr sz="2000" b="1" kern="1200" baseline="0">
                <a:solidFill>
                  <a:schemeClr val="bg1"/>
                </a:solidFill>
                <a:latin typeface="KievitPro-Regular" charset="0"/>
                <a:ea typeface="+mn-ea"/>
                <a:cs typeface="+mn-cs"/>
              </a:defRPr>
            </a:lvl2pPr>
            <a:lvl3pPr marL="914400" indent="0" algn="l" defTabSz="914400" rtl="0" eaLnBrk="1" latinLnBrk="0" hangingPunct="1">
              <a:lnSpc>
                <a:spcPct val="90000"/>
              </a:lnSpc>
              <a:spcBef>
                <a:spcPts val="500"/>
              </a:spcBef>
              <a:buFont typeface="Arial"/>
              <a:buNone/>
              <a:defRPr sz="1800" b="1" kern="1200" baseline="0">
                <a:solidFill>
                  <a:schemeClr val="bg1"/>
                </a:solidFill>
                <a:latin typeface="KievitPro-Regular" charset="0"/>
                <a:ea typeface="+mn-ea"/>
                <a:cs typeface="+mn-cs"/>
              </a:defRPr>
            </a:lvl3pPr>
            <a:lvl4pPr marL="1371600" indent="0" algn="l" defTabSz="914400" rtl="0" eaLnBrk="1" latinLnBrk="0" hangingPunct="1">
              <a:lnSpc>
                <a:spcPct val="90000"/>
              </a:lnSpc>
              <a:spcBef>
                <a:spcPts val="500"/>
              </a:spcBef>
              <a:buFont typeface="Arial"/>
              <a:buNone/>
              <a:defRPr sz="1600" b="1" kern="1200" baseline="0">
                <a:solidFill>
                  <a:schemeClr val="bg1"/>
                </a:solidFill>
                <a:latin typeface="KievitPro-Regular" charset="0"/>
                <a:ea typeface="+mn-ea"/>
                <a:cs typeface="+mn-cs"/>
              </a:defRPr>
            </a:lvl4pPr>
            <a:lvl5pPr marL="1828800" indent="0" algn="l" defTabSz="914400" rtl="0" eaLnBrk="1" latinLnBrk="0" hangingPunct="1">
              <a:lnSpc>
                <a:spcPct val="90000"/>
              </a:lnSpc>
              <a:spcBef>
                <a:spcPts val="500"/>
              </a:spcBef>
              <a:buFont typeface="Arial"/>
              <a:buNone/>
              <a:defRPr sz="1600" b="1" kern="1200" baseline="0">
                <a:solidFill>
                  <a:schemeClr val="bg1"/>
                </a:solidFill>
                <a:latin typeface="KievitPro-Regular" charset="0"/>
                <a:ea typeface="+mn-ea"/>
                <a:cs typeface="+mn-cs"/>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rPr>
              <a:t>Adeline Hull</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1" i="0" u="none" strike="noStrike" kern="1200" cap="none" spc="0" normalizeH="0" baseline="0" noProof="0" dirty="0">
                <a:ln>
                  <a:noFill/>
                </a:ln>
                <a:solidFill>
                  <a:srgbClr val="000000"/>
                </a:solidFill>
                <a:effectLst/>
                <a:uLnTx/>
                <a:uFillTx/>
                <a:latin typeface="Calibri"/>
                <a:ea typeface="Calibri"/>
                <a:cs typeface="Calibri"/>
              </a:rPr>
              <a:t>Coordinator</a:t>
            </a:r>
          </a:p>
        </p:txBody>
      </p:sp>
    </p:spTree>
    <p:extLst>
      <p:ext uri="{BB962C8B-B14F-4D97-AF65-F5344CB8AC3E}">
        <p14:creationId xmlns:p14="http://schemas.microsoft.com/office/powerpoint/2010/main" val="1559645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3660-D7EB-BB5E-CF63-AE7D9A159FF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BDC22E8A-4AEE-CC92-FFAB-73742CFD1BA2}"/>
              </a:ext>
            </a:extLst>
          </p:cNvPr>
          <p:cNvPicPr>
            <a:picLocks noGrp="1" noChangeAspect="1"/>
          </p:cNvPicPr>
          <p:nvPr>
            <p:ph idx="1"/>
          </p:nvPr>
        </p:nvPicPr>
        <p:blipFill>
          <a:blip r:embed="rId2"/>
          <a:srcRect b="8294"/>
          <a:stretch/>
        </p:blipFill>
        <p:spPr>
          <a:xfrm>
            <a:off x="0" y="0"/>
            <a:ext cx="12177153" cy="6858000"/>
          </a:xfrm>
        </p:spPr>
      </p:pic>
    </p:spTree>
    <p:extLst>
      <p:ext uri="{BB962C8B-B14F-4D97-AF65-F5344CB8AC3E}">
        <p14:creationId xmlns:p14="http://schemas.microsoft.com/office/powerpoint/2010/main" val="3698994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1E265-BC6D-1029-D08A-3C77CA46A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CF2A5-103C-DAF6-FF43-DCA9DB0E6B58}"/>
              </a:ext>
            </a:extLst>
          </p:cNvPr>
          <p:cNvSpPr>
            <a:spLocks noGrp="1"/>
          </p:cNvSpPr>
          <p:nvPr>
            <p:ph type="title"/>
          </p:nvPr>
        </p:nvSpPr>
        <p:spPr/>
        <p:txBody>
          <a:bodyPr/>
          <a:lstStyle/>
          <a:p>
            <a:r>
              <a:rPr lang="en-US" b="1" dirty="0">
                <a:solidFill>
                  <a:schemeClr val="accent5"/>
                </a:solidFill>
              </a:rPr>
              <a:t>STATUS OF FOUNDATIONS</a:t>
            </a:r>
          </a:p>
        </p:txBody>
      </p:sp>
      <p:sp>
        <p:nvSpPr>
          <p:cNvPr id="3" name="Content Placeholder 2">
            <a:extLst>
              <a:ext uri="{FF2B5EF4-FFF2-40B4-BE49-F238E27FC236}">
                <a16:creationId xmlns:a16="http://schemas.microsoft.com/office/drawing/2014/main" id="{1547F806-9246-0F95-8110-823AABCBE6C6}"/>
              </a:ext>
            </a:extLst>
          </p:cNvPr>
          <p:cNvSpPr>
            <a:spLocks noGrp="1"/>
          </p:cNvSpPr>
          <p:nvPr>
            <p:ph idx="1"/>
          </p:nvPr>
        </p:nvSpPr>
        <p:spPr>
          <a:xfrm>
            <a:off x="838200" y="1825625"/>
            <a:ext cx="10515600" cy="4765674"/>
          </a:xfrm>
        </p:spPr>
        <p:txBody>
          <a:bodyPr>
            <a:normAutofit fontScale="92500" lnSpcReduction="10000"/>
          </a:bodyPr>
          <a:lstStyle/>
          <a:p>
            <a:pPr marL="0" indent="0">
              <a:buNone/>
            </a:pPr>
            <a:r>
              <a:rPr lang="en-US" sz="4400" b="1" dirty="0">
                <a:ea typeface="Times New Roman" panose="02020603050405020304" pitchFamily="18" charset="0"/>
                <a:cs typeface="Aptos" panose="020B0004020202020204" pitchFamily="34" charset="0"/>
              </a:rPr>
              <a:t>More competition</a:t>
            </a:r>
            <a:endParaRPr lang="en-US" sz="4400" b="1" dirty="0">
              <a:effectLst/>
              <a:ea typeface="Times New Roman" panose="02020603050405020304" pitchFamily="18" charset="0"/>
              <a:cs typeface="Aptos" panose="020B0004020202020204" pitchFamily="34" charset="0"/>
            </a:endParaRPr>
          </a:p>
          <a:p>
            <a:r>
              <a:rPr lang="en-US" sz="4400" dirty="0">
                <a:effectLst/>
                <a:ea typeface="Times New Roman" panose="02020603050405020304" pitchFamily="18" charset="0"/>
                <a:cs typeface="Aptos" panose="020B0004020202020204" pitchFamily="34" charset="0"/>
              </a:rPr>
              <a:t> William T. Grant Foundation this month:</a:t>
            </a:r>
          </a:p>
          <a:p>
            <a:pPr lvl="1"/>
            <a:r>
              <a:rPr lang="en-US" sz="4000" dirty="0">
                <a:ea typeface="Times New Roman" panose="02020603050405020304" pitchFamily="18" charset="0"/>
                <a:cs typeface="Aptos" panose="020B0004020202020204" pitchFamily="34" charset="0"/>
              </a:rPr>
              <a:t> 10x the number of attendees at an informational webinar.</a:t>
            </a:r>
          </a:p>
          <a:p>
            <a:pPr lvl="1"/>
            <a:r>
              <a:rPr lang="en-US" sz="4000" dirty="0">
                <a:ea typeface="Times New Roman" panose="02020603050405020304" pitchFamily="18" charset="0"/>
                <a:cs typeface="Aptos" panose="020B0004020202020204" pitchFamily="34" charset="0"/>
              </a:rPr>
              <a:t> 4x the number of applicants to an RFP. </a:t>
            </a:r>
          </a:p>
          <a:p>
            <a:pPr marL="0" indent="0">
              <a:buNone/>
            </a:pPr>
            <a:endParaRPr lang="en-US" sz="4000" dirty="0">
              <a:effectLst/>
              <a:ea typeface="Times New Roman" panose="02020603050405020304" pitchFamily="18" charset="0"/>
              <a:cs typeface="Aptos" panose="020B0004020202020204" pitchFamily="34" charset="0"/>
            </a:endParaRPr>
          </a:p>
          <a:p>
            <a:pPr marL="0" indent="0">
              <a:buNone/>
            </a:pPr>
            <a:r>
              <a:rPr lang="en-US" sz="4000" dirty="0">
                <a:effectLst/>
                <a:ea typeface="Times New Roman" panose="02020603050405020304" pitchFamily="18" charset="0"/>
                <a:cs typeface="Aptos" panose="020B0004020202020204" pitchFamily="34" charset="0"/>
              </a:rPr>
              <a:t>Prior to this year, WTG Foundation had a 4-5% success rate for applicants; that will likely drop</a:t>
            </a:r>
            <a:r>
              <a:rPr lang="en-US" sz="4400" dirty="0">
                <a:effectLst/>
                <a:ea typeface="Times New Roman" panose="02020603050405020304" pitchFamily="18" charset="0"/>
                <a:cs typeface="Aptos" panose="020B0004020202020204" pitchFamily="34" charset="0"/>
              </a:rPr>
              <a:t>.</a:t>
            </a:r>
          </a:p>
        </p:txBody>
      </p:sp>
      <p:sp>
        <p:nvSpPr>
          <p:cNvPr id="4" name="Footer Placeholder 3">
            <a:extLst>
              <a:ext uri="{FF2B5EF4-FFF2-40B4-BE49-F238E27FC236}">
                <a16:creationId xmlns:a16="http://schemas.microsoft.com/office/drawing/2014/main" id="{AC27319A-AEA0-3A0E-05C6-D7FA1231D903}"/>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B12445CF-B65D-295A-8B9A-D93CBC710B61}"/>
              </a:ext>
            </a:extLst>
          </p:cNvPr>
          <p:cNvSpPr>
            <a:spLocks noGrp="1"/>
          </p:cNvSpPr>
          <p:nvPr>
            <p:ph type="sldNum" sz="quarter" idx="12"/>
          </p:nvPr>
        </p:nvSpPr>
        <p:spPr/>
        <p:txBody>
          <a:bodyPr/>
          <a:lstStyle/>
          <a:p>
            <a:fld id="{377077B2-A7C4-4AF6-A32C-182AB359BEAB}" type="slidenum">
              <a:rPr lang="en-US" smtClean="0"/>
              <a:t>31</a:t>
            </a:fld>
            <a:endParaRPr lang="en-US"/>
          </a:p>
        </p:txBody>
      </p:sp>
      <p:pic>
        <p:nvPicPr>
          <p:cNvPr id="6" name="Picture 5">
            <a:extLst>
              <a:ext uri="{FF2B5EF4-FFF2-40B4-BE49-F238E27FC236}">
                <a16:creationId xmlns:a16="http://schemas.microsoft.com/office/drawing/2014/main" id="{5C78F349-81C4-A548-3F8D-74E9BED8F937}"/>
              </a:ext>
            </a:extLst>
          </p:cNvPr>
          <p:cNvPicPr>
            <a:picLocks noChangeAspect="1"/>
          </p:cNvPicPr>
          <p:nvPr/>
        </p:nvPicPr>
        <p:blipFill>
          <a:blip r:embed="rId3"/>
          <a:stretch>
            <a:fillRect/>
          </a:stretch>
        </p:blipFill>
        <p:spPr>
          <a:xfrm>
            <a:off x="7022122" y="1335154"/>
            <a:ext cx="4583723" cy="980941"/>
          </a:xfrm>
          <a:prstGeom prst="rect">
            <a:avLst/>
          </a:prstGeom>
        </p:spPr>
      </p:pic>
    </p:spTree>
    <p:extLst>
      <p:ext uri="{BB962C8B-B14F-4D97-AF65-F5344CB8AC3E}">
        <p14:creationId xmlns:p14="http://schemas.microsoft.com/office/powerpoint/2010/main" val="1206994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B9A9F-C2FE-017F-B0A6-41E555752D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082030-EE7B-F6E3-1F3A-51D8D42860B8}"/>
              </a:ext>
            </a:extLst>
          </p:cNvPr>
          <p:cNvSpPr>
            <a:spLocks noGrp="1"/>
          </p:cNvSpPr>
          <p:nvPr>
            <p:ph type="title"/>
          </p:nvPr>
        </p:nvSpPr>
        <p:spPr/>
        <p:txBody>
          <a:bodyPr>
            <a:normAutofit/>
          </a:bodyPr>
          <a:lstStyle/>
          <a:p>
            <a:r>
              <a:rPr lang="en-US" sz="8000" dirty="0">
                <a:latin typeface="Stratum2 Bold"/>
              </a:rPr>
              <a:t>CLOSING ADVICE</a:t>
            </a:r>
          </a:p>
        </p:txBody>
      </p:sp>
      <p:sp>
        <p:nvSpPr>
          <p:cNvPr id="3" name="Text Placeholder 2">
            <a:extLst>
              <a:ext uri="{FF2B5EF4-FFF2-40B4-BE49-F238E27FC236}">
                <a16:creationId xmlns:a16="http://schemas.microsoft.com/office/drawing/2014/main" id="{6C32DFA2-17A7-F500-F549-D35A1DB94A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2694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0C8F1-D4FB-AD76-D738-94037E66F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DD27C1-C59A-B750-D53E-75B80E9C7DF3}"/>
              </a:ext>
            </a:extLst>
          </p:cNvPr>
          <p:cNvSpPr>
            <a:spLocks noGrp="1"/>
          </p:cNvSpPr>
          <p:nvPr>
            <p:ph type="title"/>
          </p:nvPr>
        </p:nvSpPr>
        <p:spPr/>
        <p:txBody>
          <a:bodyPr/>
          <a:lstStyle/>
          <a:p>
            <a:r>
              <a:rPr lang="en-US" b="1" dirty="0">
                <a:solidFill>
                  <a:schemeClr val="accent5"/>
                </a:solidFill>
              </a:rPr>
              <a:t>CLOSING ADVICE</a:t>
            </a:r>
          </a:p>
        </p:txBody>
      </p:sp>
      <p:sp>
        <p:nvSpPr>
          <p:cNvPr id="3" name="Content Placeholder 2">
            <a:extLst>
              <a:ext uri="{FF2B5EF4-FFF2-40B4-BE49-F238E27FC236}">
                <a16:creationId xmlns:a16="http://schemas.microsoft.com/office/drawing/2014/main" id="{4FFA0F34-8CD6-B296-0EB1-310295FDA41C}"/>
              </a:ext>
            </a:extLst>
          </p:cNvPr>
          <p:cNvSpPr>
            <a:spLocks noGrp="1"/>
          </p:cNvSpPr>
          <p:nvPr>
            <p:ph idx="1"/>
          </p:nvPr>
        </p:nvSpPr>
        <p:spPr/>
        <p:txBody>
          <a:bodyPr>
            <a:normAutofit/>
          </a:bodyPr>
          <a:lstStyle/>
          <a:p>
            <a:r>
              <a:rPr lang="en-US" sz="4400" dirty="0">
                <a:effectLst/>
                <a:ea typeface="Times New Roman" panose="02020603050405020304" pitchFamily="18" charset="0"/>
                <a:cs typeface="Aptos" panose="020B0004020202020204" pitchFamily="34" charset="0"/>
              </a:rPr>
              <a:t> Fit to a funder’s priorities is more important than ever. </a:t>
            </a:r>
            <a:r>
              <a:rPr lang="en-US" sz="4400" i="1" dirty="0">
                <a:ea typeface="Times New Roman" panose="02020603050405020304" pitchFamily="18" charset="0"/>
                <a:cs typeface="Aptos" panose="020B0004020202020204" pitchFamily="34" charset="0"/>
              </a:rPr>
              <a:t>Don’t try to force your square peg applications into a round hole.</a:t>
            </a:r>
          </a:p>
          <a:p>
            <a:r>
              <a:rPr lang="en-US" sz="4400" dirty="0">
                <a:effectLst/>
                <a:ea typeface="Times New Roman" panose="02020603050405020304" pitchFamily="18" charset="0"/>
                <a:cs typeface="Aptos" panose="020B0004020202020204" pitchFamily="34" charset="0"/>
              </a:rPr>
              <a:t> Speak to the funder’s mission and how a partnership with you advances their impact goals.</a:t>
            </a:r>
          </a:p>
          <a:p>
            <a:pPr marL="0" indent="0">
              <a:buNone/>
            </a:pPr>
            <a:endParaRPr lang="en-US" sz="4400"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52FC8C11-C9ED-900E-3F99-01A7C9448FC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778D802C-8A23-5D9B-DBEB-959A242193B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1583936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C0918-2D02-847D-E8E2-2C7C5DCCF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BFA37-4656-C7EE-BB9E-AD01AB780D25}"/>
              </a:ext>
            </a:extLst>
          </p:cNvPr>
          <p:cNvSpPr>
            <a:spLocks noGrp="1"/>
          </p:cNvSpPr>
          <p:nvPr>
            <p:ph type="title"/>
          </p:nvPr>
        </p:nvSpPr>
        <p:spPr/>
        <p:txBody>
          <a:bodyPr/>
          <a:lstStyle/>
          <a:p>
            <a:r>
              <a:rPr lang="en-US" b="1" dirty="0">
                <a:solidFill>
                  <a:schemeClr val="accent5"/>
                </a:solidFill>
              </a:rPr>
              <a:t>CLOSING ADVICE</a:t>
            </a:r>
          </a:p>
        </p:txBody>
      </p:sp>
      <p:sp>
        <p:nvSpPr>
          <p:cNvPr id="3" name="Content Placeholder 2">
            <a:extLst>
              <a:ext uri="{FF2B5EF4-FFF2-40B4-BE49-F238E27FC236}">
                <a16:creationId xmlns:a16="http://schemas.microsoft.com/office/drawing/2014/main" id="{38E47EAF-97A2-61C3-CF96-F90C0A3292D4}"/>
              </a:ext>
            </a:extLst>
          </p:cNvPr>
          <p:cNvSpPr>
            <a:spLocks noGrp="1"/>
          </p:cNvSpPr>
          <p:nvPr>
            <p:ph idx="1"/>
          </p:nvPr>
        </p:nvSpPr>
        <p:spPr/>
        <p:txBody>
          <a:bodyPr>
            <a:normAutofit/>
          </a:bodyPr>
          <a:lstStyle/>
          <a:p>
            <a:pPr marL="0" indent="0">
              <a:buNone/>
            </a:pPr>
            <a:r>
              <a:rPr lang="en-US" sz="4400" b="1" dirty="0">
                <a:effectLst/>
                <a:ea typeface="Times New Roman" panose="02020603050405020304" pitchFamily="18" charset="0"/>
                <a:cs typeface="Aptos" panose="020B0004020202020204" pitchFamily="34" charset="0"/>
              </a:rPr>
              <a:t>Adam F. Falk, President of the Alfred P. Sloan Foundation:</a:t>
            </a:r>
          </a:p>
          <a:p>
            <a:pPr marL="0" indent="0">
              <a:buNone/>
            </a:pPr>
            <a:r>
              <a:rPr lang="en-US" sz="4400" i="1" dirty="0">
                <a:effectLst/>
                <a:ea typeface="Times New Roman" panose="02020603050405020304" pitchFamily="18" charset="0"/>
                <a:cs typeface="Aptos" panose="020B0004020202020204" pitchFamily="34" charset="0"/>
              </a:rPr>
              <a:t>“Read the funding announcement, read the foundation announcemen</a:t>
            </a:r>
            <a:r>
              <a:rPr lang="en-US" sz="4400" i="1" dirty="0">
                <a:ea typeface="Times New Roman" panose="02020603050405020304" pitchFamily="18" charset="0"/>
                <a:cs typeface="Aptos" panose="020B0004020202020204" pitchFamily="34" charset="0"/>
              </a:rPr>
              <a:t>t, and then once again, read the funding announcement.”</a:t>
            </a:r>
            <a:endParaRPr lang="en-US" sz="4400" i="1"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9E8E5418-E554-28DF-1ABD-45B537E9616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0F6175AE-D84A-22D8-A45C-A49F39E2FB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16309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85CB5-5391-8190-36BA-C3E77168E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D21E45-6155-F706-A92A-E192FF4EC59B}"/>
              </a:ext>
            </a:extLst>
          </p:cNvPr>
          <p:cNvSpPr>
            <a:spLocks noGrp="1"/>
          </p:cNvSpPr>
          <p:nvPr>
            <p:ph type="title"/>
          </p:nvPr>
        </p:nvSpPr>
        <p:spPr/>
        <p:txBody>
          <a:bodyPr/>
          <a:lstStyle/>
          <a:p>
            <a:r>
              <a:rPr lang="en-US" b="1" dirty="0">
                <a:solidFill>
                  <a:schemeClr val="accent5"/>
                </a:solidFill>
              </a:rPr>
              <a:t>CLOSING ADVICE</a:t>
            </a:r>
          </a:p>
        </p:txBody>
      </p:sp>
      <p:sp>
        <p:nvSpPr>
          <p:cNvPr id="3" name="Content Placeholder 2">
            <a:extLst>
              <a:ext uri="{FF2B5EF4-FFF2-40B4-BE49-F238E27FC236}">
                <a16:creationId xmlns:a16="http://schemas.microsoft.com/office/drawing/2014/main" id="{2292E200-0C5E-7209-56B0-A5FD8F9DD586}"/>
              </a:ext>
            </a:extLst>
          </p:cNvPr>
          <p:cNvSpPr>
            <a:spLocks noGrp="1"/>
          </p:cNvSpPr>
          <p:nvPr>
            <p:ph idx="1"/>
          </p:nvPr>
        </p:nvSpPr>
        <p:spPr>
          <a:xfrm>
            <a:off x="624254" y="1782762"/>
            <a:ext cx="10943492" cy="4351338"/>
          </a:xfrm>
        </p:spPr>
        <p:txBody>
          <a:bodyPr>
            <a:normAutofit/>
          </a:bodyPr>
          <a:lstStyle/>
          <a:p>
            <a:pPr marL="0" indent="0">
              <a:buNone/>
            </a:pPr>
            <a:r>
              <a:rPr lang="en-US" sz="4400" dirty="0">
                <a:effectLst/>
                <a:ea typeface="Times New Roman" panose="02020603050405020304" pitchFamily="18" charset="0"/>
                <a:cs typeface="Aptos" panose="020B0004020202020204" pitchFamily="34" charset="0"/>
              </a:rPr>
              <a:t>There is not enough philanthropic funding to fill the gap left by federal research funding loss.</a:t>
            </a:r>
          </a:p>
          <a:p>
            <a:pPr marL="0" indent="0">
              <a:buNone/>
            </a:pPr>
            <a:endParaRPr lang="en-US" sz="4400" dirty="0">
              <a:ea typeface="Times New Roman" panose="02020603050405020304" pitchFamily="18" charset="0"/>
              <a:cs typeface="Aptos" panose="020B0004020202020204" pitchFamily="34" charset="0"/>
            </a:endParaRPr>
          </a:p>
          <a:p>
            <a:pPr marL="0" indent="0">
              <a:buNone/>
            </a:pPr>
            <a:r>
              <a:rPr lang="en-US" sz="4400" dirty="0">
                <a:ea typeface="Times New Roman" panose="02020603050405020304" pitchFamily="18" charset="0"/>
                <a:cs typeface="Aptos" panose="020B0004020202020204" pitchFamily="34" charset="0"/>
              </a:rPr>
              <a:t>Philanthropy continues to operate from a vantage point of filling gaps where government doesn’t operate. </a:t>
            </a:r>
            <a:endParaRPr lang="en-US" sz="4400"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945DB8D5-132F-1E1D-6BD8-38DCC029A58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0F5D0852-FF18-0A46-6747-B660352B3CF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517885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07F7-6259-ED02-B352-4918F1A042D0}"/>
              </a:ext>
            </a:extLst>
          </p:cNvPr>
          <p:cNvSpPr>
            <a:spLocks noGrp="1"/>
          </p:cNvSpPr>
          <p:nvPr>
            <p:ph type="title"/>
          </p:nvPr>
        </p:nvSpPr>
        <p:spPr/>
        <p:txBody>
          <a:bodyPr/>
          <a:lstStyle/>
          <a:p>
            <a:r>
              <a:rPr lang="en-US" b="1" dirty="0">
                <a:solidFill>
                  <a:schemeClr val="accent5"/>
                </a:solidFill>
              </a:rPr>
              <a:t>CLOSING ADVICE</a:t>
            </a:r>
            <a:endParaRPr lang="en-US" b="1" dirty="0">
              <a:solidFill>
                <a:srgbClr val="00859B"/>
              </a:solidFill>
            </a:endParaRPr>
          </a:p>
        </p:txBody>
      </p:sp>
      <p:sp>
        <p:nvSpPr>
          <p:cNvPr id="3" name="Content Placeholder 2">
            <a:extLst>
              <a:ext uri="{FF2B5EF4-FFF2-40B4-BE49-F238E27FC236}">
                <a16:creationId xmlns:a16="http://schemas.microsoft.com/office/drawing/2014/main" id="{FF016F52-5642-9FD3-6C63-A07910E2B8D9}"/>
              </a:ext>
            </a:extLst>
          </p:cNvPr>
          <p:cNvSpPr>
            <a:spLocks noGrp="1"/>
          </p:cNvSpPr>
          <p:nvPr>
            <p:ph idx="1"/>
          </p:nvPr>
        </p:nvSpPr>
        <p:spPr>
          <a:xfrm>
            <a:off x="838200" y="1825625"/>
            <a:ext cx="10515600" cy="4765674"/>
          </a:xfrm>
        </p:spPr>
        <p:txBody>
          <a:bodyPr>
            <a:normAutofit fontScale="92500" lnSpcReduction="10000"/>
          </a:bodyPr>
          <a:lstStyle/>
          <a:p>
            <a:pPr marL="0" indent="0">
              <a:buNone/>
            </a:pPr>
            <a:r>
              <a:rPr lang="en-US" sz="4400" dirty="0">
                <a:ea typeface="Times New Roman" panose="02020603050405020304" pitchFamily="18" charset="0"/>
                <a:cs typeface="Aptos" panose="020B0004020202020204" pitchFamily="34" charset="0"/>
              </a:rPr>
              <a:t>Private F</a:t>
            </a:r>
            <a:r>
              <a:rPr lang="en-US" sz="4400" dirty="0">
                <a:effectLst/>
                <a:ea typeface="Times New Roman" panose="02020603050405020304" pitchFamily="18" charset="0"/>
                <a:cs typeface="Aptos" panose="020B0004020202020204" pitchFamily="34" charset="0"/>
              </a:rPr>
              <a:t>oundations are asking us to consider the potential “whiteboard moment” we will have in three years’ time.</a:t>
            </a:r>
          </a:p>
          <a:p>
            <a:pPr marL="0" indent="0">
              <a:buNone/>
            </a:pPr>
            <a:endParaRPr lang="en-US" sz="4400" dirty="0">
              <a:ea typeface="Times New Roman" panose="02020603050405020304" pitchFamily="18" charset="0"/>
              <a:cs typeface="Aptos" panose="020B0004020202020204" pitchFamily="34" charset="0"/>
            </a:endParaRPr>
          </a:p>
          <a:p>
            <a:pPr marL="0" indent="0">
              <a:buNone/>
            </a:pPr>
            <a:r>
              <a:rPr lang="en-US" sz="4400" dirty="0">
                <a:effectLst/>
                <a:ea typeface="Times New Roman" panose="02020603050405020304" pitchFamily="18" charset="0"/>
                <a:cs typeface="Aptos" panose="020B0004020202020204" pitchFamily="34" charset="0"/>
              </a:rPr>
              <a:t>Use this time to prepare for action, to transition into what comes</a:t>
            </a:r>
            <a:r>
              <a:rPr lang="en-US" sz="4400" dirty="0">
                <a:ea typeface="Times New Roman" panose="02020603050405020304" pitchFamily="18" charset="0"/>
                <a:cs typeface="Aptos" panose="020B0004020202020204" pitchFamily="34" charset="0"/>
              </a:rPr>
              <a:t> next. What new systems could we build from a relatively clean slate that improve on what we have lost?</a:t>
            </a:r>
            <a:endParaRPr lang="en-US" sz="4400"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E8215B1A-4147-1AAA-C13C-0FF39878C2BB}"/>
              </a:ext>
            </a:extLst>
          </p:cNvPr>
          <p:cNvSpPr>
            <a:spLocks noGrp="1"/>
          </p:cNvSpPr>
          <p:nvPr>
            <p:ph type="ftr" sz="quarter" idx="11"/>
          </p:nvPr>
        </p:nvSpPr>
        <p:spPr/>
        <p:txBody>
          <a:bodyPr/>
          <a:lstStyle/>
          <a:p>
            <a:r>
              <a:rPr lang="en-US"/>
              <a:t>OSU Foundation</a:t>
            </a:r>
          </a:p>
        </p:txBody>
      </p:sp>
      <p:sp>
        <p:nvSpPr>
          <p:cNvPr id="5" name="Slide Number Placeholder 4">
            <a:extLst>
              <a:ext uri="{FF2B5EF4-FFF2-40B4-BE49-F238E27FC236}">
                <a16:creationId xmlns:a16="http://schemas.microsoft.com/office/drawing/2014/main" id="{85D7EF2A-1114-A9DA-73AE-EF2C909BD280}"/>
              </a:ext>
            </a:extLst>
          </p:cNvPr>
          <p:cNvSpPr>
            <a:spLocks noGrp="1"/>
          </p:cNvSpPr>
          <p:nvPr>
            <p:ph type="sldNum" sz="quarter" idx="12"/>
          </p:nvPr>
        </p:nvSpPr>
        <p:spPr/>
        <p:txBody>
          <a:bodyPr/>
          <a:lstStyle/>
          <a:p>
            <a:fld id="{377077B2-A7C4-4AF6-A32C-182AB359BEAB}" type="slidenum">
              <a:rPr lang="en-US" smtClean="0"/>
              <a:t>36</a:t>
            </a:fld>
            <a:endParaRPr lang="en-US"/>
          </a:p>
        </p:txBody>
      </p:sp>
    </p:spTree>
    <p:extLst>
      <p:ext uri="{BB962C8B-B14F-4D97-AF65-F5344CB8AC3E}">
        <p14:creationId xmlns:p14="http://schemas.microsoft.com/office/powerpoint/2010/main" val="84466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DBB5-47F3-CFE6-0D30-A06F9C35A86A}"/>
            </a:ext>
          </a:extLst>
        </p:cNvPr>
        <p:cNvGrpSpPr/>
        <p:nvPr/>
      </p:nvGrpSpPr>
      <p:grpSpPr>
        <a:xfrm>
          <a:off x="0" y="0"/>
          <a:ext cx="0" cy="0"/>
          <a:chOff x="0" y="0"/>
          <a:chExt cx="0" cy="0"/>
        </a:xfrm>
      </p:grpSpPr>
      <p:pic>
        <p:nvPicPr>
          <p:cNvPr id="7" name="Picture 6" descr="Glittering ends of fiber optic decorative tree">
            <a:extLst>
              <a:ext uri="{FF2B5EF4-FFF2-40B4-BE49-F238E27FC236}">
                <a16:creationId xmlns:a16="http://schemas.microsoft.com/office/drawing/2014/main" id="{07E04A0C-0941-1B6E-7BE4-5AA99AC2A32F}"/>
              </a:ext>
            </a:extLst>
          </p:cNvPr>
          <p:cNvPicPr>
            <a:picLocks noChangeAspect="1"/>
          </p:cNvPicPr>
          <p:nvPr/>
        </p:nvPicPr>
        <p:blipFill>
          <a:blip r:embed="rId3">
            <a:extLst>
              <a:ext uri="{28A0092B-C50C-407E-A947-70E740481C1C}">
                <a14:useLocalDpi xmlns:a14="http://schemas.microsoft.com/office/drawing/2010/main" val="0"/>
              </a:ext>
            </a:extLst>
          </a:blip>
          <a:srcRect t="14849"/>
          <a:stretch/>
        </p:blipFill>
        <p:spPr>
          <a:xfrm>
            <a:off x="0" y="-1"/>
            <a:ext cx="12192000" cy="6924567"/>
          </a:xfrm>
          <a:prstGeom prst="rect">
            <a:avLst/>
          </a:prstGeom>
        </p:spPr>
      </p:pic>
      <p:sp>
        <p:nvSpPr>
          <p:cNvPr id="8" name="Rectangle 7">
            <a:extLst>
              <a:ext uri="{FF2B5EF4-FFF2-40B4-BE49-F238E27FC236}">
                <a16:creationId xmlns:a16="http://schemas.microsoft.com/office/drawing/2014/main" id="{4809D16F-27E8-11C3-D7DB-B0682441BF61}"/>
              </a:ext>
            </a:extLst>
          </p:cNvPr>
          <p:cNvSpPr/>
          <p:nvPr/>
        </p:nvSpPr>
        <p:spPr>
          <a:xfrm>
            <a:off x="375138" y="365125"/>
            <a:ext cx="11371385" cy="6127750"/>
          </a:xfrm>
          <a:prstGeom prst="rect">
            <a:avLst/>
          </a:prstGeom>
          <a:solidFill>
            <a:srgbClr val="FFFFF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0F838-CB6A-464A-9E2F-F92010E278CA}"/>
              </a:ext>
            </a:extLst>
          </p:cNvPr>
          <p:cNvSpPr>
            <a:spLocks noGrp="1"/>
          </p:cNvSpPr>
          <p:nvPr>
            <p:ph type="title"/>
          </p:nvPr>
        </p:nvSpPr>
        <p:spPr/>
        <p:txBody>
          <a:bodyPr/>
          <a:lstStyle/>
          <a:p>
            <a:r>
              <a:rPr lang="en-US" b="1" dirty="0">
                <a:solidFill>
                  <a:schemeClr val="tx1"/>
                </a:solidFill>
              </a:rPr>
              <a:t>SUMMARY</a:t>
            </a:r>
          </a:p>
        </p:txBody>
      </p:sp>
      <p:sp>
        <p:nvSpPr>
          <p:cNvPr id="3" name="Content Placeholder 2">
            <a:extLst>
              <a:ext uri="{FF2B5EF4-FFF2-40B4-BE49-F238E27FC236}">
                <a16:creationId xmlns:a16="http://schemas.microsoft.com/office/drawing/2014/main" id="{25571FCA-0DD8-A0A2-880D-B8E4631D1125}"/>
              </a:ext>
            </a:extLst>
          </p:cNvPr>
          <p:cNvSpPr>
            <a:spLocks noGrp="1"/>
          </p:cNvSpPr>
          <p:nvPr>
            <p:ph idx="1"/>
          </p:nvPr>
        </p:nvSpPr>
        <p:spPr/>
        <p:txBody>
          <a:bodyPr>
            <a:normAutofit/>
          </a:bodyPr>
          <a:lstStyle/>
          <a:p>
            <a:pPr marL="0" indent="0">
              <a:buNone/>
            </a:pPr>
            <a:r>
              <a:rPr lang="en-US" sz="4400" b="1" dirty="0">
                <a:solidFill>
                  <a:sysClr val="windowText" lastClr="000000"/>
                </a:solidFill>
                <a:effectLst/>
                <a:ea typeface="Times New Roman" panose="02020603050405020304" pitchFamily="18" charset="0"/>
                <a:cs typeface="Aptos" panose="020B0004020202020204" pitchFamily="34" charset="0"/>
              </a:rPr>
              <a:t>Be findable!</a:t>
            </a:r>
          </a:p>
          <a:p>
            <a:pPr marL="0" indent="0">
              <a:buNone/>
            </a:pPr>
            <a:r>
              <a:rPr lang="en-US" sz="4400" i="1" dirty="0">
                <a:solidFill>
                  <a:sysClr val="windowText" lastClr="000000"/>
                </a:solidFill>
                <a:effectLst/>
                <a:ea typeface="Times New Roman" panose="02020603050405020304" pitchFamily="18" charset="0"/>
                <a:cs typeface="Aptos" panose="020B0004020202020204" pitchFamily="34" charset="0"/>
              </a:rPr>
              <a:t>Hone your message</a:t>
            </a:r>
          </a:p>
          <a:p>
            <a:pPr marL="0" indent="0">
              <a:buNone/>
            </a:pPr>
            <a:r>
              <a:rPr lang="en-US" sz="4400" b="1" dirty="0">
                <a:solidFill>
                  <a:sysClr val="windowText" lastClr="000000"/>
                </a:solidFill>
                <a:ea typeface="Times New Roman" panose="02020603050405020304" pitchFamily="18" charset="0"/>
                <a:cs typeface="Aptos" panose="020B0004020202020204" pitchFamily="34" charset="0"/>
              </a:rPr>
              <a:t>Reach out to the OSU Foundation for help</a:t>
            </a:r>
          </a:p>
          <a:p>
            <a:pPr marL="0" indent="0">
              <a:buNone/>
            </a:pPr>
            <a:r>
              <a:rPr lang="en-US" sz="4400" i="1" dirty="0">
                <a:solidFill>
                  <a:sysClr val="windowText" lastClr="000000"/>
                </a:solidFill>
                <a:effectLst/>
                <a:ea typeface="Times New Roman" panose="02020603050405020304" pitchFamily="18" charset="0"/>
                <a:cs typeface="Aptos" panose="020B0004020202020204" pitchFamily="34" charset="0"/>
              </a:rPr>
              <a:t>Speak to a funder’s mission</a:t>
            </a:r>
          </a:p>
          <a:p>
            <a:pPr marL="0" indent="0">
              <a:buNone/>
            </a:pPr>
            <a:r>
              <a:rPr lang="en-US" sz="4400" dirty="0">
                <a:solidFill>
                  <a:sysClr val="windowText" lastClr="000000"/>
                </a:solidFill>
                <a:ea typeface="Times New Roman" panose="02020603050405020304" pitchFamily="18" charset="0"/>
                <a:cs typeface="Aptos" panose="020B0004020202020204" pitchFamily="34" charset="0"/>
              </a:rPr>
              <a:t>and…</a:t>
            </a:r>
            <a:endParaRPr lang="en-US" sz="4400" dirty="0">
              <a:solidFill>
                <a:sysClr val="windowText" lastClr="000000"/>
              </a:solidFill>
              <a:effectLst/>
              <a:ea typeface="Times New Roman" panose="02020603050405020304" pitchFamily="18" charset="0"/>
              <a:cs typeface="Aptos" panose="020B0004020202020204" pitchFamily="34" charset="0"/>
            </a:endParaRPr>
          </a:p>
          <a:p>
            <a:pPr marL="0" indent="0">
              <a:buNone/>
            </a:pPr>
            <a:r>
              <a:rPr lang="en-US" sz="4400" b="1" dirty="0">
                <a:solidFill>
                  <a:sysClr val="windowText" lastClr="000000"/>
                </a:solidFill>
                <a:effectLst/>
                <a:ea typeface="Times New Roman" panose="02020603050405020304" pitchFamily="18" charset="0"/>
                <a:cs typeface="Aptos" panose="020B0004020202020204" pitchFamily="34" charset="0"/>
              </a:rPr>
              <a:t>READ THE FUNDING ANNOUNCEMENT</a:t>
            </a:r>
          </a:p>
          <a:p>
            <a:pPr marL="0" indent="0">
              <a:buNone/>
            </a:pPr>
            <a:endParaRPr lang="en-US" sz="4400" i="1" dirty="0">
              <a:effectLst/>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6F4C3636-3552-0099-DBA5-9BEE7C4932D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678DBE39-B060-6A81-8EB4-36990F9C98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2873337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66801" y="633471"/>
            <a:ext cx="10058400" cy="1068228"/>
          </a:xfrm>
        </p:spPr>
        <p:txBody>
          <a:bodyPr>
            <a:normAutofit fontScale="90000"/>
          </a:bodyPr>
          <a:lstStyle/>
          <a:p>
            <a:r>
              <a:rPr lang="en-US"/>
              <a:t>Contact us</a:t>
            </a:r>
          </a:p>
        </p:txBody>
      </p:sp>
      <p:pic>
        <p:nvPicPr>
          <p:cNvPr id="7" name="Picture 6" descr="A picture containing clothing, human face, person, smile&#10;&#10;Description automatically generated">
            <a:extLst>
              <a:ext uri="{FF2B5EF4-FFF2-40B4-BE49-F238E27FC236}">
                <a16:creationId xmlns:a16="http://schemas.microsoft.com/office/drawing/2014/main" id="{55AFBA3C-61DE-027B-501D-0C2B08AEA0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30" t="2509" r="17751" b="36349"/>
          <a:stretch/>
        </p:blipFill>
        <p:spPr>
          <a:xfrm>
            <a:off x="9749694" y="3429000"/>
            <a:ext cx="1506411" cy="1487538"/>
          </a:xfrm>
          <a:prstGeom prst="ellipse">
            <a:avLst/>
          </a:prstGeom>
        </p:spPr>
      </p:pic>
      <p:sp>
        <p:nvSpPr>
          <p:cNvPr id="3" name="Subtitle 2"/>
          <p:cNvSpPr>
            <a:spLocks noGrp="1"/>
          </p:cNvSpPr>
          <p:nvPr>
            <p:ph type="subTitle" idx="1"/>
          </p:nvPr>
        </p:nvSpPr>
        <p:spPr>
          <a:xfrm>
            <a:off x="6799384" y="2285920"/>
            <a:ext cx="5029199" cy="4326873"/>
          </a:xfrm>
        </p:spPr>
        <p:txBody>
          <a:bodyPr>
            <a:noAutofit/>
          </a:bodyPr>
          <a:lstStyle/>
          <a:p>
            <a:endParaRPr lang="en-US" dirty="0">
              <a:latin typeface="Veranda"/>
            </a:endParaRPr>
          </a:p>
          <a:p>
            <a:r>
              <a:rPr lang="en-US" b="1" dirty="0">
                <a:solidFill>
                  <a:schemeClr val="tx1"/>
                </a:solidFill>
                <a:latin typeface="Georgia" panose="02040502050405020303" pitchFamily="18" charset="0"/>
              </a:rPr>
              <a:t>Adeline Hull, Coordinator</a:t>
            </a:r>
          </a:p>
          <a:p>
            <a:r>
              <a:rPr lang="en-US" dirty="0">
                <a:latin typeface="Veranda"/>
                <a:hlinkClick r:id="rId4"/>
              </a:rPr>
              <a:t>Adeline.Hull@osufoundation.org</a:t>
            </a:r>
            <a:endParaRPr lang="en-US" dirty="0">
              <a:latin typeface="Veranda"/>
            </a:endParaRPr>
          </a:p>
          <a:p>
            <a:r>
              <a:rPr lang="en-US" sz="1800" i="1" dirty="0">
                <a:latin typeface="Veranda"/>
              </a:rPr>
              <a:t>Contact me with your questions!  </a:t>
            </a:r>
          </a:p>
        </p:txBody>
      </p:sp>
      <p:pic>
        <p:nvPicPr>
          <p:cNvPr id="6" name="Graphic 5" descr="Badge New with solid fill">
            <a:extLst>
              <a:ext uri="{FF2B5EF4-FFF2-40B4-BE49-F238E27FC236}">
                <a16:creationId xmlns:a16="http://schemas.microsoft.com/office/drawing/2014/main" id="{50006626-2CF5-9051-18C2-812F26C32D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6097" y="2354881"/>
            <a:ext cx="588173" cy="588173"/>
          </a:xfrm>
          <a:prstGeom prst="rect">
            <a:avLst/>
          </a:prstGeom>
        </p:spPr>
      </p:pic>
      <p:sp>
        <p:nvSpPr>
          <p:cNvPr id="8" name="TextBox 7">
            <a:extLst>
              <a:ext uri="{FF2B5EF4-FFF2-40B4-BE49-F238E27FC236}">
                <a16:creationId xmlns:a16="http://schemas.microsoft.com/office/drawing/2014/main" id="{6E77C2AC-603F-9E80-8D8C-51E9413BE9E9}"/>
              </a:ext>
            </a:extLst>
          </p:cNvPr>
          <p:cNvSpPr txBox="1"/>
          <p:nvPr/>
        </p:nvSpPr>
        <p:spPr>
          <a:xfrm>
            <a:off x="955704" y="1400223"/>
            <a:ext cx="9547196" cy="584775"/>
          </a:xfrm>
          <a:prstGeom prst="rect">
            <a:avLst/>
          </a:prstGeom>
          <a:noFill/>
        </p:spPr>
        <p:txBody>
          <a:bodyPr wrap="square" rtlCol="0">
            <a:spAutoFit/>
          </a:bodyPr>
          <a:lstStyle/>
          <a:p>
            <a:r>
              <a:rPr lang="en-US" sz="3200" b="1">
                <a:solidFill>
                  <a:schemeClr val="tx2"/>
                </a:solidFill>
              </a:rPr>
              <a:t>www.fororegonstate.org/foundationrelations</a:t>
            </a:r>
          </a:p>
        </p:txBody>
      </p:sp>
      <p:pic>
        <p:nvPicPr>
          <p:cNvPr id="12" name="Picture 11">
            <a:extLst>
              <a:ext uri="{FF2B5EF4-FFF2-40B4-BE49-F238E27FC236}">
                <a16:creationId xmlns:a16="http://schemas.microsoft.com/office/drawing/2014/main" id="{A0E6C461-15B8-9543-2AE1-CE206D060F12}"/>
              </a:ext>
            </a:extLst>
          </p:cNvPr>
          <p:cNvPicPr>
            <a:picLocks noChangeAspect="1"/>
          </p:cNvPicPr>
          <p:nvPr/>
        </p:nvPicPr>
        <p:blipFill>
          <a:blip r:embed="rId7"/>
          <a:stretch>
            <a:fillRect/>
          </a:stretch>
        </p:blipFill>
        <p:spPr>
          <a:xfrm>
            <a:off x="1484498" y="2285919"/>
            <a:ext cx="3798357" cy="37983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1054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5511800" y="6226175"/>
            <a:ext cx="6680200" cy="365125"/>
          </a:xfrm>
        </p:spPr>
        <p:txBody>
          <a:bodyPr/>
          <a:lstStyle/>
          <a:p>
            <a:r>
              <a:rPr lang="en-US"/>
              <a:t>OSU FOUNDATION</a:t>
            </a:r>
          </a:p>
        </p:txBody>
      </p:sp>
      <p:sp>
        <p:nvSpPr>
          <p:cNvPr id="5" name="Slide Number Placeholder 4"/>
          <p:cNvSpPr>
            <a:spLocks noGrp="1"/>
          </p:cNvSpPr>
          <p:nvPr>
            <p:ph type="sldNum" sz="quarter" idx="4294967295"/>
          </p:nvPr>
        </p:nvSpPr>
        <p:spPr>
          <a:xfrm>
            <a:off x="11557000" y="6226175"/>
            <a:ext cx="635000" cy="365125"/>
          </a:xfrm>
        </p:spPr>
        <p:txBody>
          <a:bodyPr/>
          <a:lstStyle/>
          <a:p>
            <a:fld id="{AAB6004F-53F9-E74D-AC89-56EA63355CB3}" type="slidenum">
              <a:rPr lang="en-US" smtClean="0"/>
              <a:t>39</a:t>
            </a:fld>
            <a:endParaRPr lang="en-US"/>
          </a:p>
        </p:txBody>
      </p:sp>
      <p:sp>
        <p:nvSpPr>
          <p:cNvPr id="11" name="Title 10"/>
          <p:cNvSpPr>
            <a:spLocks noGrp="1"/>
          </p:cNvSpPr>
          <p:nvPr>
            <p:ph type="ctrTitle"/>
          </p:nvPr>
        </p:nvSpPr>
        <p:spPr>
          <a:xfrm>
            <a:off x="1098123" y="2569028"/>
            <a:ext cx="4997877" cy="2851373"/>
          </a:xfrm>
        </p:spPr>
        <p:txBody>
          <a:bodyPr/>
          <a:lstStyle/>
          <a:p>
            <a:r>
              <a:rPr lang="en-US"/>
              <a:t>Questions?</a:t>
            </a:r>
          </a:p>
        </p:txBody>
      </p:sp>
    </p:spTree>
    <p:extLst>
      <p:ext uri="{BB962C8B-B14F-4D97-AF65-F5344CB8AC3E}">
        <p14:creationId xmlns:p14="http://schemas.microsoft.com/office/powerpoint/2010/main" val="247632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1668-05EB-45DB-B981-CC3E02EBC2D1}"/>
              </a:ext>
            </a:extLst>
          </p:cNvPr>
          <p:cNvSpPr>
            <a:spLocks noGrp="1"/>
          </p:cNvSpPr>
          <p:nvPr>
            <p:ph type="title"/>
          </p:nvPr>
        </p:nvSpPr>
        <p:spPr/>
        <p:txBody>
          <a:bodyPr/>
          <a:lstStyle/>
          <a:p>
            <a:r>
              <a:rPr lang="en-US" b="1" dirty="0">
                <a:solidFill>
                  <a:srgbClr val="00859B"/>
                </a:solidFill>
                <a:latin typeface="Rufina-Stencil-Bold"/>
              </a:rPr>
              <a:t>Foundation Relations Services</a:t>
            </a:r>
          </a:p>
        </p:txBody>
      </p:sp>
      <p:sp>
        <p:nvSpPr>
          <p:cNvPr id="3" name="Content Placeholder 2">
            <a:extLst>
              <a:ext uri="{FF2B5EF4-FFF2-40B4-BE49-F238E27FC236}">
                <a16:creationId xmlns:a16="http://schemas.microsoft.com/office/drawing/2014/main" id="{AF5128CF-4301-4D02-9F8F-023EB7DDFD8A}"/>
              </a:ext>
            </a:extLst>
          </p:cNvPr>
          <p:cNvSpPr>
            <a:spLocks noGrp="1"/>
          </p:cNvSpPr>
          <p:nvPr>
            <p:ph idx="1"/>
          </p:nvPr>
        </p:nvSpPr>
        <p:spPr/>
        <p:txBody>
          <a:bodyPr vert="horz" lIns="91440" tIns="45720" rIns="91440" bIns="45720" rtlCol="0" anchor="t">
            <a:normAutofit/>
          </a:bodyPr>
          <a:lstStyle/>
          <a:p>
            <a:pPr marL="0" indent="0">
              <a:buNone/>
            </a:pPr>
            <a:r>
              <a:rPr lang="en-US" sz="3200" dirty="0">
                <a:latin typeface="Verdana"/>
                <a:ea typeface="Verdana"/>
                <a:cs typeface="Verdana" panose="020B0604030504040204" pitchFamily="34" charset="0"/>
              </a:rPr>
              <a:t>The OSU Foundation Office of Foundation Relations is here to </a:t>
            </a:r>
            <a:r>
              <a:rPr lang="en-US" sz="3200" b="1" dirty="0">
                <a:solidFill>
                  <a:srgbClr val="00859B"/>
                </a:solidFill>
                <a:latin typeface="Verdana"/>
                <a:ea typeface="Verdana"/>
                <a:cs typeface="Verdana" panose="020B0604030504040204" pitchFamily="34" charset="0"/>
              </a:rPr>
              <a:t>help</a:t>
            </a:r>
            <a:r>
              <a:rPr lang="en-US" sz="3200" dirty="0">
                <a:solidFill>
                  <a:srgbClr val="00859B"/>
                </a:solidFill>
                <a:latin typeface="Verdana"/>
                <a:ea typeface="Verdana"/>
                <a:cs typeface="Verdana" panose="020B0604030504040204" pitchFamily="34" charset="0"/>
              </a:rPr>
              <a:t> </a:t>
            </a:r>
            <a:r>
              <a:rPr lang="en-US" sz="3200" b="1" dirty="0">
                <a:solidFill>
                  <a:srgbClr val="00859B"/>
                </a:solidFill>
                <a:latin typeface="Verdana"/>
                <a:ea typeface="Verdana"/>
                <a:cs typeface="Verdana" panose="020B0604030504040204" pitchFamily="34" charset="0"/>
              </a:rPr>
              <a:t>get you funding.</a:t>
            </a:r>
            <a:endParaRPr lang="en-US" sz="3200" b="1" dirty="0">
              <a:solidFill>
                <a:srgbClr val="00859B"/>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p>
          <a:p>
            <a:r>
              <a:rPr lang="en-US" dirty="0">
                <a:latin typeface="Veranda"/>
              </a:rPr>
              <a:t>Prospect research, vetting</a:t>
            </a:r>
          </a:p>
          <a:p>
            <a:r>
              <a:rPr lang="en-US" dirty="0">
                <a:latin typeface="Veranda"/>
              </a:rPr>
              <a:t>Relationship development with private foundations</a:t>
            </a:r>
          </a:p>
          <a:p>
            <a:r>
              <a:rPr lang="en-US" dirty="0">
                <a:latin typeface="Veranda"/>
              </a:rPr>
              <a:t>Proposal review, editing, and submission</a:t>
            </a:r>
          </a:p>
          <a:p>
            <a:r>
              <a:rPr lang="en-US" dirty="0">
                <a:latin typeface="Veranda"/>
              </a:rPr>
              <a:t>Post-award report coordination and submission</a:t>
            </a:r>
          </a:p>
          <a:p>
            <a:r>
              <a:rPr lang="en-US" dirty="0">
                <a:latin typeface="Veranda"/>
              </a:rPr>
              <a:t>Grant writing and proposal development training</a:t>
            </a:r>
          </a:p>
          <a:p>
            <a:endParaRPr lang="en-US" dirty="0"/>
          </a:p>
        </p:txBody>
      </p:sp>
      <p:sp>
        <p:nvSpPr>
          <p:cNvPr id="4" name="Footer Placeholder 3">
            <a:extLst>
              <a:ext uri="{FF2B5EF4-FFF2-40B4-BE49-F238E27FC236}">
                <a16:creationId xmlns:a16="http://schemas.microsoft.com/office/drawing/2014/main" id="{7734C2D5-3B39-44FE-9393-A907673E7EC6}"/>
              </a:ext>
            </a:extLst>
          </p:cNvPr>
          <p:cNvSpPr>
            <a:spLocks noGrp="1"/>
          </p:cNvSpPr>
          <p:nvPr>
            <p:ph type="ftr" sz="quarter" idx="11"/>
          </p:nvPr>
        </p:nvSpPr>
        <p:spPr/>
        <p:txBody>
          <a:bodyPr/>
          <a:lstStyle/>
          <a:p>
            <a:r>
              <a:rPr lang="en-US"/>
              <a:t>OREGON STATE UNIVERSITY</a:t>
            </a:r>
          </a:p>
        </p:txBody>
      </p:sp>
      <p:sp>
        <p:nvSpPr>
          <p:cNvPr id="5" name="Slide Number Placeholder 4">
            <a:extLst>
              <a:ext uri="{FF2B5EF4-FFF2-40B4-BE49-F238E27FC236}">
                <a16:creationId xmlns:a16="http://schemas.microsoft.com/office/drawing/2014/main" id="{129AF85B-35F4-45C9-B429-88E3800591C0}"/>
              </a:ext>
            </a:extLst>
          </p:cNvPr>
          <p:cNvSpPr>
            <a:spLocks noGrp="1"/>
          </p:cNvSpPr>
          <p:nvPr>
            <p:ph type="sldNum" sz="quarter" idx="12"/>
          </p:nvPr>
        </p:nvSpPr>
        <p:spPr/>
        <p:txBody>
          <a:bodyPr/>
          <a:lstStyle/>
          <a:p>
            <a:fld id="{AAB6004F-53F9-E74D-AC89-56EA63355CB3}" type="slidenum">
              <a:rPr lang="en-US" smtClean="0"/>
              <a:pPr/>
              <a:t>4</a:t>
            </a:fld>
            <a:endParaRPr lang="en-US"/>
          </a:p>
        </p:txBody>
      </p:sp>
      <p:pic>
        <p:nvPicPr>
          <p:cNvPr id="7" name="Graphic 6" descr="Signature with solid fill">
            <a:extLst>
              <a:ext uri="{FF2B5EF4-FFF2-40B4-BE49-F238E27FC236}">
                <a16:creationId xmlns:a16="http://schemas.microsoft.com/office/drawing/2014/main" id="{28A1AE1F-F7C4-45D8-AA3E-6A7E601675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71710" y="3706092"/>
            <a:ext cx="2313708" cy="2313708"/>
          </a:xfrm>
          <a:prstGeom prst="rect">
            <a:avLst/>
          </a:prstGeom>
        </p:spPr>
      </p:pic>
    </p:spTree>
    <p:extLst>
      <p:ext uri="{BB962C8B-B14F-4D97-AF65-F5344CB8AC3E}">
        <p14:creationId xmlns:p14="http://schemas.microsoft.com/office/powerpoint/2010/main" val="4264312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88E4-1544-BEA4-2F55-FED9D1D987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AF192-B422-B472-BC52-44DEE6FB8DF5}"/>
              </a:ext>
            </a:extLst>
          </p:cNvPr>
          <p:cNvSpPr>
            <a:spLocks noGrp="1"/>
          </p:cNvSpPr>
          <p:nvPr>
            <p:ph type="title"/>
          </p:nvPr>
        </p:nvSpPr>
        <p:spPr/>
        <p:txBody>
          <a:bodyPr/>
          <a:lstStyle/>
          <a:p>
            <a:r>
              <a:rPr lang="en-US" b="1" dirty="0">
                <a:solidFill>
                  <a:schemeClr val="accent5"/>
                </a:solidFill>
              </a:rPr>
              <a:t>AGENDA</a:t>
            </a:r>
          </a:p>
        </p:txBody>
      </p:sp>
      <p:sp>
        <p:nvSpPr>
          <p:cNvPr id="3" name="Text Placeholder 2">
            <a:extLst>
              <a:ext uri="{FF2B5EF4-FFF2-40B4-BE49-F238E27FC236}">
                <a16:creationId xmlns:a16="http://schemas.microsoft.com/office/drawing/2014/main" id="{AA255754-9039-35D2-01B1-5259B647C002}"/>
              </a:ext>
            </a:extLst>
          </p:cNvPr>
          <p:cNvSpPr>
            <a:spLocks noGrp="1"/>
          </p:cNvSpPr>
          <p:nvPr>
            <p:ph idx="1"/>
          </p:nvPr>
        </p:nvSpPr>
        <p:spPr/>
        <p:txBody>
          <a:bodyPr anchor="t">
            <a:normAutofit fontScale="85000" lnSpcReduction="20000"/>
          </a:bodyPr>
          <a:lstStyle/>
          <a:p>
            <a:pPr marL="0" indent="0" algn="ctr">
              <a:lnSpc>
                <a:spcPct val="150000"/>
              </a:lnSpc>
              <a:buNone/>
            </a:pPr>
            <a:r>
              <a:rPr lang="en-US" sz="4400" b="1" dirty="0">
                <a:solidFill>
                  <a:schemeClr val="tx1"/>
                </a:solidFill>
                <a:ea typeface="Lato Black" panose="020F0502020204030203" pitchFamily="34" charset="0"/>
                <a:cs typeface="Lato Black" panose="020F0502020204030203" pitchFamily="34" charset="0"/>
              </a:rPr>
              <a:t>Informal pathways to donors</a:t>
            </a:r>
          </a:p>
          <a:p>
            <a:pPr marL="0" indent="0" algn="ctr">
              <a:lnSpc>
                <a:spcPct val="150000"/>
              </a:lnSpc>
              <a:buNone/>
            </a:pPr>
            <a:r>
              <a:rPr lang="en-US" sz="4400" b="1" dirty="0">
                <a:ea typeface="Lato Black" panose="020F0502020204030203" pitchFamily="34" charset="0"/>
                <a:cs typeface="Lato Black" panose="020F0502020204030203" pitchFamily="34" charset="0"/>
              </a:rPr>
              <a:t>What is most attractive about your research?</a:t>
            </a:r>
          </a:p>
          <a:p>
            <a:pPr marL="0" indent="0" algn="ctr">
              <a:lnSpc>
                <a:spcPct val="150000"/>
              </a:lnSpc>
              <a:buNone/>
            </a:pPr>
            <a:r>
              <a:rPr lang="en-US" sz="4400" b="1" dirty="0">
                <a:solidFill>
                  <a:schemeClr val="tx1"/>
                </a:solidFill>
                <a:ea typeface="Lato Black" panose="020F0502020204030203" pitchFamily="34" charset="0"/>
                <a:cs typeface="Lato Black" panose="020F0502020204030203" pitchFamily="34" charset="0"/>
              </a:rPr>
              <a:t>How OSU Foundation can help</a:t>
            </a:r>
          </a:p>
          <a:p>
            <a:pPr marL="0" indent="0" algn="ctr">
              <a:lnSpc>
                <a:spcPct val="150000"/>
              </a:lnSpc>
              <a:buNone/>
            </a:pPr>
            <a:r>
              <a:rPr lang="en-US" sz="4400" b="1" dirty="0"/>
              <a:t>Update on the status of private foundations</a:t>
            </a:r>
          </a:p>
          <a:p>
            <a:pPr marL="0" indent="0" algn="ctr">
              <a:lnSpc>
                <a:spcPct val="150000"/>
              </a:lnSpc>
              <a:buNone/>
            </a:pPr>
            <a:r>
              <a:rPr lang="en-US" sz="4400" b="1" dirty="0">
                <a:solidFill>
                  <a:schemeClr val="tx1"/>
                </a:solidFill>
              </a:rPr>
              <a:t>Closing advice</a:t>
            </a:r>
          </a:p>
        </p:txBody>
      </p:sp>
      <p:sp>
        <p:nvSpPr>
          <p:cNvPr id="4" name="Slide Number Placeholder 3">
            <a:extLst>
              <a:ext uri="{FF2B5EF4-FFF2-40B4-BE49-F238E27FC236}">
                <a16:creationId xmlns:a16="http://schemas.microsoft.com/office/drawing/2014/main" id="{BF6FD359-8C47-D6C4-737D-7A33144B63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
        <p:nvSpPr>
          <p:cNvPr id="5" name="Footer Placeholder 4">
            <a:extLst>
              <a:ext uri="{FF2B5EF4-FFF2-40B4-BE49-F238E27FC236}">
                <a16:creationId xmlns:a16="http://schemas.microsoft.com/office/drawing/2014/main" id="{B9F3C6C3-5784-0161-CA25-48DA49F26C9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Tree>
    <p:extLst>
      <p:ext uri="{BB962C8B-B14F-4D97-AF65-F5344CB8AC3E}">
        <p14:creationId xmlns:p14="http://schemas.microsoft.com/office/powerpoint/2010/main" val="378642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90FF4F-1913-A918-9F91-F02446A12069}"/>
              </a:ext>
            </a:extLst>
          </p:cNvPr>
          <p:cNvSpPr>
            <a:spLocks noGrp="1"/>
          </p:cNvSpPr>
          <p:nvPr>
            <p:ph type="title"/>
          </p:nvPr>
        </p:nvSpPr>
        <p:spPr/>
        <p:txBody>
          <a:bodyPr>
            <a:normAutofit/>
          </a:bodyPr>
          <a:lstStyle/>
          <a:p>
            <a:r>
              <a:rPr lang="en-US" sz="8000" dirty="0">
                <a:latin typeface="Stratum2 Bold"/>
              </a:rPr>
              <a:t>INFORMAL PATHWAYS TO DONORS</a:t>
            </a:r>
          </a:p>
        </p:txBody>
      </p:sp>
    </p:spTree>
    <p:extLst>
      <p:ext uri="{BB962C8B-B14F-4D97-AF65-F5344CB8AC3E}">
        <p14:creationId xmlns:p14="http://schemas.microsoft.com/office/powerpoint/2010/main" val="56619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4311-79C7-2F62-3DC2-7BB44F64A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C734F-A01C-9122-631B-AEC82C46C45A}"/>
              </a:ext>
            </a:extLst>
          </p:cNvPr>
          <p:cNvSpPr>
            <a:spLocks noGrp="1"/>
          </p:cNvSpPr>
          <p:nvPr>
            <p:ph type="title"/>
          </p:nvPr>
        </p:nvSpPr>
        <p:spPr/>
        <p:txBody>
          <a:bodyPr/>
          <a:lstStyle/>
          <a:p>
            <a:r>
              <a:rPr lang="en-US" b="1" dirty="0">
                <a:solidFill>
                  <a:schemeClr val="accent5"/>
                </a:solidFill>
              </a:rPr>
              <a:t>PURPOSE</a:t>
            </a:r>
          </a:p>
        </p:txBody>
      </p:sp>
      <p:sp>
        <p:nvSpPr>
          <p:cNvPr id="3" name="Content Placeholder 2">
            <a:extLst>
              <a:ext uri="{FF2B5EF4-FFF2-40B4-BE49-F238E27FC236}">
                <a16:creationId xmlns:a16="http://schemas.microsoft.com/office/drawing/2014/main" id="{B3E5E3EC-241A-1F81-18B7-A96276C15607}"/>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dirty="0">
                <a:effectLst/>
                <a:ea typeface="Times New Roman" panose="02020603050405020304" pitchFamily="18" charset="0"/>
                <a:cs typeface="Aptos" panose="020B0004020202020204" pitchFamily="34" charset="0"/>
              </a:rPr>
              <a:t>Strategies to initiate and build relationships with private funders.</a:t>
            </a:r>
          </a:p>
          <a:p>
            <a:pPr marL="0" indent="0">
              <a:spcBef>
                <a:spcPts val="0"/>
              </a:spcBef>
              <a:buNone/>
              <a:tabLst>
                <a:tab pos="914400" algn="l"/>
              </a:tabLst>
            </a:pPr>
            <a:endParaRPr lang="en-US" sz="4000" dirty="0">
              <a:ea typeface="Times New Roman" panose="02020603050405020304" pitchFamily="18" charset="0"/>
              <a:cs typeface="Aptos" panose="020B0004020202020204" pitchFamily="34" charset="0"/>
            </a:endParaRPr>
          </a:p>
        </p:txBody>
      </p:sp>
      <p:sp>
        <p:nvSpPr>
          <p:cNvPr id="4" name="Footer Placeholder 3">
            <a:extLst>
              <a:ext uri="{FF2B5EF4-FFF2-40B4-BE49-F238E27FC236}">
                <a16:creationId xmlns:a16="http://schemas.microsoft.com/office/drawing/2014/main" id="{5947367D-1754-27C9-0065-F9E51136D69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4A302C06-7173-631B-E0CB-516EE7529D9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pic>
        <p:nvPicPr>
          <p:cNvPr id="9" name="Graphic 8" descr="Boardroom outline">
            <a:extLst>
              <a:ext uri="{FF2B5EF4-FFF2-40B4-BE49-F238E27FC236}">
                <a16:creationId xmlns:a16="http://schemas.microsoft.com/office/drawing/2014/main" id="{6D2D9911-D71F-D3EC-8FA3-B5B6173B82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37248" y="2827100"/>
            <a:ext cx="3169920" cy="3169920"/>
          </a:xfrm>
          <a:prstGeom prst="rect">
            <a:avLst/>
          </a:prstGeom>
        </p:spPr>
      </p:pic>
    </p:spTree>
    <p:extLst>
      <p:ext uri="{BB962C8B-B14F-4D97-AF65-F5344CB8AC3E}">
        <p14:creationId xmlns:p14="http://schemas.microsoft.com/office/powerpoint/2010/main" val="2822092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ne glowing light bulb among rows of unlit bulbs">
            <a:extLst>
              <a:ext uri="{FF2B5EF4-FFF2-40B4-BE49-F238E27FC236}">
                <a16:creationId xmlns:a16="http://schemas.microsoft.com/office/drawing/2014/main" id="{1C6C1BCA-8B22-4944-A869-6BE586AFB53B}"/>
              </a:ext>
            </a:extLst>
          </p:cNvPr>
          <p:cNvPicPr>
            <a:picLocks noChangeAspect="1"/>
          </p:cNvPicPr>
          <p:nvPr/>
        </p:nvPicPr>
        <p:blipFill rotWithShape="1">
          <a:blip r:embed="rId3">
            <a:alphaModFix amt="35000"/>
          </a:blip>
          <a:srcRect b="26898"/>
          <a:stretch/>
        </p:blipFill>
        <p:spPr>
          <a:xfrm>
            <a:off x="256309" y="187904"/>
            <a:ext cx="11679382" cy="6403396"/>
          </a:xfrm>
          <a:prstGeom prst="rect">
            <a:avLst/>
          </a:prstGeom>
        </p:spPr>
      </p:pic>
      <p:sp>
        <p:nvSpPr>
          <p:cNvPr id="2" name="Title 1"/>
          <p:cNvSpPr>
            <a:spLocks noGrp="1"/>
          </p:cNvSpPr>
          <p:nvPr>
            <p:ph type="title"/>
          </p:nvPr>
        </p:nvSpPr>
        <p:spPr>
          <a:xfrm>
            <a:off x="831850" y="1495045"/>
            <a:ext cx="10515600" cy="1900153"/>
          </a:xfrm>
        </p:spPr>
        <p:txBody>
          <a:bodyPr>
            <a:normAutofit/>
          </a:bodyPr>
          <a:lstStyle/>
          <a:p>
            <a:r>
              <a:rPr lang="en-US" dirty="0"/>
              <a:t>When you know one private foundation, you know …</a:t>
            </a:r>
          </a:p>
        </p:txBody>
      </p:sp>
      <p:sp>
        <p:nvSpPr>
          <p:cNvPr id="4" name="Footer Placeholder 3"/>
          <p:cNvSpPr>
            <a:spLocks noGrp="1"/>
          </p:cNvSpPr>
          <p:nvPr>
            <p:ph type="ftr" sz="quarter" idx="11"/>
          </p:nvPr>
        </p:nvSpPr>
        <p:spPr/>
        <p:txBody>
          <a:bodyPr/>
          <a:lstStyle/>
          <a:p>
            <a:r>
              <a:rPr lang="en-US"/>
              <a:t>OSU Foundation</a:t>
            </a:r>
          </a:p>
        </p:txBody>
      </p:sp>
      <p:sp>
        <p:nvSpPr>
          <p:cNvPr id="5" name="Slide Number Placeholder 4"/>
          <p:cNvSpPr>
            <a:spLocks noGrp="1"/>
          </p:cNvSpPr>
          <p:nvPr>
            <p:ph type="sldNum" sz="quarter" idx="12"/>
          </p:nvPr>
        </p:nvSpPr>
        <p:spPr/>
        <p:txBody>
          <a:bodyPr/>
          <a:lstStyle/>
          <a:p>
            <a:fld id="{AAB6004F-53F9-E74D-AC89-56EA63355CB3}" type="slidenum">
              <a:rPr lang="en-US" smtClean="0"/>
              <a:pPr/>
              <a:t>8</a:t>
            </a:fld>
            <a:endParaRPr lang="en-US"/>
          </a:p>
        </p:txBody>
      </p:sp>
      <p:sp>
        <p:nvSpPr>
          <p:cNvPr id="3" name="TextBox 2">
            <a:extLst>
              <a:ext uri="{FF2B5EF4-FFF2-40B4-BE49-F238E27FC236}">
                <a16:creationId xmlns:a16="http://schemas.microsoft.com/office/drawing/2014/main" id="{FDF7944A-A584-CC01-E00C-237AE2CE8BAD}"/>
              </a:ext>
            </a:extLst>
          </p:cNvPr>
          <p:cNvSpPr txBox="1"/>
          <p:nvPr/>
        </p:nvSpPr>
        <p:spPr>
          <a:xfrm>
            <a:off x="831850" y="5856843"/>
            <a:ext cx="8783558" cy="369332"/>
          </a:xfrm>
          <a:prstGeom prst="rect">
            <a:avLst/>
          </a:prstGeom>
          <a:noFill/>
        </p:spPr>
        <p:txBody>
          <a:bodyPr wrap="none" rtlCol="0">
            <a:spAutoFit/>
          </a:bodyPr>
          <a:lstStyle/>
          <a:p>
            <a:r>
              <a:rPr lang="en-US"/>
              <a:t>This slide includes a background graphic of many lightbulbs, but only one is illuminated.</a:t>
            </a:r>
          </a:p>
        </p:txBody>
      </p:sp>
      <p:sp>
        <p:nvSpPr>
          <p:cNvPr id="7" name="Title 1">
            <a:extLst>
              <a:ext uri="{FF2B5EF4-FFF2-40B4-BE49-F238E27FC236}">
                <a16:creationId xmlns:a16="http://schemas.microsoft.com/office/drawing/2014/main" id="{F99791FC-A5A3-8304-7651-9A1DE47301D0}"/>
              </a:ext>
            </a:extLst>
          </p:cNvPr>
          <p:cNvSpPr txBox="1">
            <a:spLocks/>
          </p:cNvSpPr>
          <p:nvPr/>
        </p:nvSpPr>
        <p:spPr>
          <a:xfrm>
            <a:off x="844550" y="3547805"/>
            <a:ext cx="10515600" cy="10798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baseline="0">
                <a:solidFill>
                  <a:schemeClr val="tx2"/>
                </a:solidFill>
                <a:latin typeface="Rufina-Stencil-Bold" charset="0"/>
                <a:ea typeface="+mj-ea"/>
                <a:cs typeface="+mj-cs"/>
              </a:defRPr>
            </a:lvl1pPr>
          </a:lstStyle>
          <a:p>
            <a:pPr algn="ctr"/>
            <a:r>
              <a:rPr lang="en-US" dirty="0"/>
              <a:t>one private foundation.</a:t>
            </a:r>
          </a:p>
        </p:txBody>
      </p:sp>
    </p:spTree>
    <p:extLst>
      <p:ext uri="{BB962C8B-B14F-4D97-AF65-F5344CB8AC3E}">
        <p14:creationId xmlns:p14="http://schemas.microsoft.com/office/powerpoint/2010/main" val="304931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943F0-49D8-EDE6-3C9F-04CD8456DF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9A760B-8A7C-1668-747F-E2F777B31193}"/>
              </a:ext>
            </a:extLst>
          </p:cNvPr>
          <p:cNvSpPr>
            <a:spLocks noGrp="1"/>
          </p:cNvSpPr>
          <p:nvPr>
            <p:ph type="title"/>
          </p:nvPr>
        </p:nvSpPr>
        <p:spPr/>
        <p:txBody>
          <a:bodyPr/>
          <a:lstStyle/>
          <a:p>
            <a:r>
              <a:rPr lang="en-US" b="1" dirty="0">
                <a:solidFill>
                  <a:schemeClr val="accent5"/>
                </a:solidFill>
              </a:rPr>
              <a:t>PURPOSE</a:t>
            </a:r>
          </a:p>
        </p:txBody>
      </p:sp>
      <p:sp>
        <p:nvSpPr>
          <p:cNvPr id="3" name="Content Placeholder 2">
            <a:extLst>
              <a:ext uri="{FF2B5EF4-FFF2-40B4-BE49-F238E27FC236}">
                <a16:creationId xmlns:a16="http://schemas.microsoft.com/office/drawing/2014/main" id="{D5D1687C-AAD6-BC2A-43ED-7B92CB8B4485}"/>
              </a:ext>
            </a:extLst>
          </p:cNvPr>
          <p:cNvSpPr>
            <a:spLocks noGrp="1"/>
          </p:cNvSpPr>
          <p:nvPr>
            <p:ph idx="1"/>
          </p:nvPr>
        </p:nvSpPr>
        <p:spPr>
          <a:xfrm>
            <a:off x="838200" y="1501537"/>
            <a:ext cx="10515600" cy="4760367"/>
          </a:xfrm>
        </p:spPr>
        <p:txBody>
          <a:bodyPr>
            <a:noAutofit/>
          </a:bodyPr>
          <a:lstStyle/>
          <a:p>
            <a:pPr marL="0" indent="0">
              <a:spcBef>
                <a:spcPts val="0"/>
              </a:spcBef>
              <a:buNone/>
              <a:tabLst>
                <a:tab pos="914400" algn="l"/>
              </a:tabLst>
            </a:pPr>
            <a:r>
              <a:rPr lang="en-US" sz="4000" dirty="0">
                <a:ea typeface="Times New Roman" panose="02020603050405020304" pitchFamily="18" charset="0"/>
                <a:cs typeface="Aptos" panose="020B0004020202020204" pitchFamily="34" charset="0"/>
              </a:rPr>
              <a:t>Two main pathways to funding with a private foundation:</a:t>
            </a:r>
          </a:p>
          <a:p>
            <a:pPr marL="0" indent="0">
              <a:spcBef>
                <a:spcPts val="0"/>
              </a:spcBef>
              <a:buNone/>
              <a:tabLst>
                <a:tab pos="914400" algn="l"/>
              </a:tabLst>
            </a:pPr>
            <a:endParaRPr lang="en-US" sz="4000" dirty="0">
              <a:effectLst/>
              <a:ea typeface="Times New Roman" panose="02020603050405020304" pitchFamily="18" charset="0"/>
              <a:cs typeface="Aptos" panose="020B0004020202020204" pitchFamily="34" charset="0"/>
            </a:endParaRPr>
          </a:p>
          <a:p>
            <a:pPr marL="742950" indent="-742950">
              <a:spcBef>
                <a:spcPts val="0"/>
              </a:spcBef>
              <a:buFont typeface="Arial"/>
              <a:buAutoNum type="arabicParenR"/>
              <a:tabLst>
                <a:tab pos="914400" algn="l"/>
              </a:tabLst>
            </a:pPr>
            <a:r>
              <a:rPr lang="en-US" sz="4000" dirty="0">
                <a:ea typeface="Times New Roman" panose="02020603050405020304" pitchFamily="18" charset="0"/>
                <a:cs typeface="Aptos" panose="020B0004020202020204" pitchFamily="34" charset="0"/>
              </a:rPr>
              <a:t>Open call, Request for proposals, etc.</a:t>
            </a:r>
            <a:r>
              <a:rPr lang="en-US" sz="4000" i="1" dirty="0">
                <a:ea typeface="Times New Roman" panose="02020603050405020304" pitchFamily="18" charset="0"/>
                <a:cs typeface="Aptos" panose="020B0004020202020204" pitchFamily="34" charset="0"/>
              </a:rPr>
              <a:t> </a:t>
            </a:r>
          </a:p>
          <a:p>
            <a:pPr marL="0" indent="0">
              <a:spcBef>
                <a:spcPts val="0"/>
              </a:spcBef>
              <a:buNone/>
              <a:tabLst>
                <a:tab pos="914400" algn="l"/>
              </a:tabLst>
            </a:pPr>
            <a:r>
              <a:rPr lang="en-US" sz="4000" i="1" dirty="0">
                <a:ea typeface="Times New Roman" panose="02020603050405020304" pitchFamily="18" charset="0"/>
                <a:cs typeface="Aptos" panose="020B0004020202020204" pitchFamily="34" charset="0"/>
              </a:rPr>
              <a:t>	</a:t>
            </a:r>
            <a:r>
              <a:rPr lang="en-US" sz="2400" i="1" dirty="0">
                <a:ea typeface="Times New Roman" panose="02020603050405020304" pitchFamily="18" charset="0"/>
                <a:cs typeface="Aptos" panose="020B0004020202020204" pitchFamily="34" charset="0"/>
              </a:rPr>
              <a:t>See February 26, 2025, presentation; slides available on our website</a:t>
            </a:r>
          </a:p>
          <a:p>
            <a:pPr marL="0" indent="0">
              <a:spcBef>
                <a:spcPts val="0"/>
              </a:spcBef>
              <a:buNone/>
              <a:tabLst>
                <a:tab pos="914400" algn="l"/>
              </a:tabLst>
            </a:pPr>
            <a:endParaRPr lang="en-US" sz="4000" i="1" dirty="0">
              <a:ea typeface="Times New Roman" panose="02020603050405020304" pitchFamily="18" charset="0"/>
              <a:cs typeface="Aptos" panose="020B0004020202020204" pitchFamily="34" charset="0"/>
            </a:endParaRPr>
          </a:p>
          <a:p>
            <a:pPr marL="742950" indent="-742950">
              <a:spcBef>
                <a:spcPts val="0"/>
              </a:spcBef>
              <a:buFont typeface="+mj-lt"/>
              <a:buAutoNum type="arabicParenR" startAt="2"/>
              <a:tabLst>
                <a:tab pos="914400" algn="l"/>
              </a:tabLst>
            </a:pPr>
            <a:r>
              <a:rPr lang="en-US" sz="4000" dirty="0">
                <a:ea typeface="Times New Roman" panose="02020603050405020304" pitchFamily="18" charset="0"/>
                <a:cs typeface="Aptos" panose="020B0004020202020204" pitchFamily="34" charset="0"/>
              </a:rPr>
              <a:t>By invitation</a:t>
            </a:r>
          </a:p>
        </p:txBody>
      </p:sp>
      <p:sp>
        <p:nvSpPr>
          <p:cNvPr id="4" name="Footer Placeholder 3">
            <a:extLst>
              <a:ext uri="{FF2B5EF4-FFF2-40B4-BE49-F238E27FC236}">
                <a16:creationId xmlns:a16="http://schemas.microsoft.com/office/drawing/2014/main" id="{F289A0AA-2F1F-636E-884C-926B19092B1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rPr>
              <a:t>OSU Foundation</a:t>
            </a:r>
          </a:p>
        </p:txBody>
      </p:sp>
      <p:sp>
        <p:nvSpPr>
          <p:cNvPr id="5" name="Slide Number Placeholder 4">
            <a:extLst>
              <a:ext uri="{FF2B5EF4-FFF2-40B4-BE49-F238E27FC236}">
                <a16:creationId xmlns:a16="http://schemas.microsoft.com/office/drawing/2014/main" id="{0A726FBC-1F98-420C-6C1A-354E397042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7077B2-A7C4-4AF6-A32C-182AB359BEAB}" type="slidenum">
              <a:rPr kumimoji="0" lang="en-US" sz="1200" b="0" i="0" u="none" strike="noStrike" kern="1200" cap="none" spc="0" normalizeH="0" baseline="0" noProof="0" smtClean="0">
                <a:ln>
                  <a:noFill/>
                </a:ln>
                <a:solidFill>
                  <a:srgbClr val="000000"/>
                </a:solidFill>
                <a:effectLst/>
                <a:uLnTx/>
                <a:uFillTx/>
                <a:latin typeface="Kievit Offc" panose="020B0504030101020102"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Kievit Offc" panose="020B0504030101020102" pitchFamily="34" charset="0"/>
              <a:ea typeface="+mn-ea"/>
              <a:cs typeface="+mn-cs"/>
            </a:endParaRPr>
          </a:p>
        </p:txBody>
      </p:sp>
    </p:spTree>
    <p:extLst>
      <p:ext uri="{BB962C8B-B14F-4D97-AF65-F5344CB8AC3E}">
        <p14:creationId xmlns:p14="http://schemas.microsoft.com/office/powerpoint/2010/main" val="227524231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DC4405"/>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otx" id="{4B6A7972-838E-4013-AA08-FC19515061D6}" vid="{0DCA0DDC-BD26-429C-9A41-B8F371B6B553}"/>
    </a:ext>
  </a:extLst>
</a:theme>
</file>

<file path=ppt/theme/theme2.xml><?xml version="1.0" encoding="utf-8"?>
<a:theme xmlns:a="http://schemas.openxmlformats.org/drawingml/2006/main" name="Office Theme">
  <a:themeElements>
    <a:clrScheme name="OSU RGB 2017">
      <a:dk1>
        <a:srgbClr val="DC4405"/>
      </a:dk1>
      <a:lt1>
        <a:srgbClr val="FFFFFF"/>
      </a:lt1>
      <a:dk2>
        <a:srgbClr val="000000"/>
      </a:dk2>
      <a:lt2>
        <a:srgbClr val="B7A99A"/>
      </a:lt2>
      <a:accent1>
        <a:srgbClr val="A7ACA2"/>
      </a:accent1>
      <a:accent2>
        <a:srgbClr val="7A6855"/>
      </a:accent2>
      <a:accent3>
        <a:srgbClr val="8E9089"/>
      </a:accent3>
      <a:accent4>
        <a:srgbClr val="4A773C"/>
      </a:accent4>
      <a:accent5>
        <a:srgbClr val="00859B"/>
      </a:accent5>
      <a:accent6>
        <a:srgbClr val="FFB500"/>
      </a:accent6>
      <a:hlink>
        <a:srgbClr val="006A8E"/>
      </a:hlink>
      <a:folHlink>
        <a:srgbClr val="0D525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74986D4-687F-4A96-AC29-ABD08C01C466}" vid="{BF2A62C4-7066-4EC8-BC5C-623B0450B8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1D444DA73DB4693C15392605C3657" ma:contentTypeVersion="18" ma:contentTypeDescription="Create a new document." ma:contentTypeScope="" ma:versionID="6e28c05af3795e71edd31138733a95d5">
  <xsd:schema xmlns:xsd="http://www.w3.org/2001/XMLSchema" xmlns:xs="http://www.w3.org/2001/XMLSchema" xmlns:p="http://schemas.microsoft.com/office/2006/metadata/properties" xmlns:ns2="ec6b7397-146d-4606-9a22-7d9119cb26b6" xmlns:ns3="5e9d5d7b-c6d5-4464-a2eb-406c707fb8ca" targetNamespace="http://schemas.microsoft.com/office/2006/metadata/properties" ma:root="true" ma:fieldsID="cbf6d0546cfdcb98eef2e296c5109fa2" ns2:_="" ns3:_="">
    <xsd:import namespace="ec6b7397-146d-4606-9a22-7d9119cb26b6"/>
    <xsd:import namespace="5e9d5d7b-c6d5-4464-a2eb-406c707fb8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b7397-146d-4606-9a22-7d9119cb26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aeaf66-3fa2-4ded-85b8-4a8fbeb40e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9d5d7b-c6d5-4464-a2eb-406c707fb8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0ade1c5-d023-4e0b-bf97-5bf873781ac8}" ma:internalName="TaxCatchAll" ma:showField="CatchAllData" ma:web="5e9d5d7b-c6d5-4464-a2eb-406c707fb8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e9d5d7b-c6d5-4464-a2eb-406c707fb8ca" xsi:nil="true"/>
    <lcf76f155ced4ddcb4097134ff3c332f xmlns="ec6b7397-146d-4606-9a22-7d9119cb26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13E93A6-F381-442A-BF82-35BF8DDBE8BB}">
  <ds:schemaRefs>
    <ds:schemaRef ds:uri="http://schemas.microsoft.com/sharepoint/v3/contenttype/forms"/>
  </ds:schemaRefs>
</ds:datastoreItem>
</file>

<file path=customXml/itemProps2.xml><?xml version="1.0" encoding="utf-8"?>
<ds:datastoreItem xmlns:ds="http://schemas.openxmlformats.org/officeDocument/2006/customXml" ds:itemID="{24B4403C-5A29-4F58-97C1-0CAE5FA47E8E}">
  <ds:schemaRefs>
    <ds:schemaRef ds:uri="5e9d5d7b-c6d5-4464-a2eb-406c707fb8ca"/>
    <ds:schemaRef ds:uri="ec6b7397-146d-4606-9a22-7d9119cb26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63C70D-D8F1-40DB-A4C8-FAF4168B28FC}">
  <ds:schemaRefs>
    <ds:schemaRef ds:uri="http://schemas.microsoft.com/office/2006/documentManagement/types"/>
    <ds:schemaRef ds:uri="http://schemas.openxmlformats.org/package/2006/metadata/core-properties"/>
    <ds:schemaRef ds:uri="http://purl.org/dc/terms/"/>
    <ds:schemaRef ds:uri="5e9d5d7b-c6d5-4464-a2eb-406c707fb8ca"/>
    <ds:schemaRef ds:uri="http://purl.org/dc/elements/1.1/"/>
    <ds:schemaRef ds:uri="http://schemas.microsoft.com/office/2006/metadata/properties"/>
    <ds:schemaRef ds:uri="http://schemas.microsoft.com/office/infopath/2007/PartnerControls"/>
    <ds:schemaRef ds:uri="ec6b7397-146d-4606-9a22-7d9119cb26b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541</TotalTime>
  <Words>2544</Words>
  <Application>Microsoft Office PowerPoint</Application>
  <PresentationFormat>Widescreen</PresentationFormat>
  <Paragraphs>330</Paragraphs>
  <Slides>39</Slides>
  <Notes>37</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Office Theme</vt:lpstr>
      <vt:lpstr>Office of foundation relations</vt:lpstr>
      <vt:lpstr>BIG SWING</vt:lpstr>
      <vt:lpstr>OSU Foundation Office of Foundation Relations</vt:lpstr>
      <vt:lpstr>Foundation Relations Services</vt:lpstr>
      <vt:lpstr>AGENDA</vt:lpstr>
      <vt:lpstr>INFORMAL PATHWAYS TO DONORS</vt:lpstr>
      <vt:lpstr>PURPOSE</vt:lpstr>
      <vt:lpstr>When you know one private foundation, you know …</vt:lpstr>
      <vt:lpstr>PURPOSE</vt:lpstr>
      <vt:lpstr>GETTING INVITED</vt:lpstr>
      <vt:lpstr>GETTING INVITED</vt:lpstr>
      <vt:lpstr>GETTING INVITED</vt:lpstr>
      <vt:lpstr>BE PREPARED</vt:lpstr>
      <vt:lpstr>WHAT IS MOST ATTRACTIVE ABOUT YOUR RESEARCH?</vt:lpstr>
      <vt:lpstr>INNOVATION</vt:lpstr>
      <vt:lpstr>POWERFUL COLLABORATIONS</vt:lpstr>
      <vt:lpstr>REMARKABLE RESULTS</vt:lpstr>
      <vt:lpstr>IMPACT</vt:lpstr>
      <vt:lpstr>ATTRACT FUNDING PARTNERS</vt:lpstr>
      <vt:lpstr>CULTIVATING LONG-TERM RELATIONSHIPS</vt:lpstr>
      <vt:lpstr>HOW OSU FOUNDATION CAN HELP</vt:lpstr>
      <vt:lpstr>OSU Foundation</vt:lpstr>
      <vt:lpstr>UPDATE ON THE STATUS OF FOUNDATIONS</vt:lpstr>
      <vt:lpstr>STATUS OF FOUNDATIONS</vt:lpstr>
      <vt:lpstr>STATUS OF FOUNDATIONS</vt:lpstr>
      <vt:lpstr>STATUS OF FOUNDATIONS</vt:lpstr>
      <vt:lpstr>STATUS OF FOUNDATIONS</vt:lpstr>
      <vt:lpstr>STATUS OF FOUNDATIONS</vt:lpstr>
      <vt:lpstr>STATUS OF FOUNDATIONS</vt:lpstr>
      <vt:lpstr>PowerPoint Presentation</vt:lpstr>
      <vt:lpstr>STATUS OF FOUNDATIONS</vt:lpstr>
      <vt:lpstr>CLOSING ADVICE</vt:lpstr>
      <vt:lpstr>CLOSING ADVICE</vt:lpstr>
      <vt:lpstr>CLOSING ADVICE</vt:lpstr>
      <vt:lpstr>CLOSING ADVICE</vt:lpstr>
      <vt:lpstr>CLOSING ADVICE</vt:lpstr>
      <vt:lpstr>SUMMARY</vt:lpstr>
      <vt:lpstr>Contact us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Ocampo, Elizabeth</cp:lastModifiedBy>
  <cp:revision>6</cp:revision>
  <dcterms:created xsi:type="dcterms:W3CDTF">2023-03-13T21:52:41Z</dcterms:created>
  <dcterms:modified xsi:type="dcterms:W3CDTF">2025-07-09T21:26:38Z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0x010100A791D444DA73DB4693C15392605C3657</vt:lpwstr>
  </property>
  <property fmtid="{D5CDD505-2E9C-101B-9397-08002B2CF9AE}" pid="3" name="MediaServiceImageTags">
    <vt:lpwstr/>
  </property>
</Properties>
</file>