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48"/>
  </p:notesMasterIdLst>
  <p:sldIdLst>
    <p:sldId id="373" r:id="rId6"/>
    <p:sldId id="374" r:id="rId7"/>
    <p:sldId id="264" r:id="rId8"/>
    <p:sldId id="333" r:id="rId9"/>
    <p:sldId id="320" r:id="rId10"/>
    <p:sldId id="321" r:id="rId11"/>
    <p:sldId id="322" r:id="rId12"/>
    <p:sldId id="323" r:id="rId13"/>
    <p:sldId id="324" r:id="rId14"/>
    <p:sldId id="313" r:id="rId15"/>
    <p:sldId id="308" r:id="rId16"/>
    <p:sldId id="283" r:id="rId17"/>
    <p:sldId id="267" r:id="rId18"/>
    <p:sldId id="309" r:id="rId19"/>
    <p:sldId id="375" r:id="rId20"/>
    <p:sldId id="348" r:id="rId21"/>
    <p:sldId id="362" r:id="rId22"/>
    <p:sldId id="355" r:id="rId23"/>
    <p:sldId id="364" r:id="rId24"/>
    <p:sldId id="349" r:id="rId25"/>
    <p:sldId id="352" r:id="rId26"/>
    <p:sldId id="361" r:id="rId27"/>
    <p:sldId id="377" r:id="rId28"/>
    <p:sldId id="376" r:id="rId29"/>
    <p:sldId id="341" r:id="rId30"/>
    <p:sldId id="261" r:id="rId31"/>
    <p:sldId id="342" r:id="rId32"/>
    <p:sldId id="259" r:id="rId33"/>
    <p:sldId id="258" r:id="rId34"/>
    <p:sldId id="340" r:id="rId35"/>
    <p:sldId id="316" r:id="rId36"/>
    <p:sldId id="378" r:id="rId37"/>
    <p:sldId id="350" r:id="rId38"/>
    <p:sldId id="363" r:id="rId39"/>
    <p:sldId id="353" r:id="rId40"/>
    <p:sldId id="381" r:id="rId41"/>
    <p:sldId id="382" r:id="rId42"/>
    <p:sldId id="379" r:id="rId43"/>
    <p:sldId id="358" r:id="rId44"/>
    <p:sldId id="380" r:id="rId45"/>
    <p:sldId id="319" r:id="rId46"/>
    <p:sldId id="25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02B9D-1448-4546-8ED6-36248E7C7EFF}" v="15" dt="2025-02-26T16:52:18.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92" autoAdjust="0"/>
  </p:normalViewPr>
  <p:slideViewPr>
    <p:cSldViewPr snapToGrid="0">
      <p:cViewPr varScale="1">
        <p:scale>
          <a:sx n="82" d="100"/>
          <a:sy n="82" d="100"/>
        </p:scale>
        <p:origin x="16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ampo, Elizabeth" userId="9dd75938-98e7-4b68-b996-06b41993fa02" providerId="ADAL" clId="{81402B9D-1448-4546-8ED6-36248E7C7EFF}"/>
    <pc:docChg chg="undo redo custSel addSld delSld modSld sldOrd delMainMaster">
      <pc:chgData name="Ocampo, Elizabeth" userId="9dd75938-98e7-4b68-b996-06b41993fa02" providerId="ADAL" clId="{81402B9D-1448-4546-8ED6-36248E7C7EFF}" dt="2025-02-26T19:14:07.047" v="2823" actId="20577"/>
      <pc:docMkLst>
        <pc:docMk/>
      </pc:docMkLst>
      <pc:sldChg chg="modSp add mod modClrScheme chgLayout">
        <pc:chgData name="Ocampo, Elizabeth" userId="9dd75938-98e7-4b68-b996-06b41993fa02" providerId="ADAL" clId="{81402B9D-1448-4546-8ED6-36248E7C7EFF}" dt="2025-02-26T16:24:44.644" v="1858" actId="207"/>
        <pc:sldMkLst>
          <pc:docMk/>
          <pc:sldMk cId="2075366075" sldId="258"/>
        </pc:sldMkLst>
        <pc:spChg chg="mod ord">
          <ac:chgData name="Ocampo, Elizabeth" userId="9dd75938-98e7-4b68-b996-06b41993fa02" providerId="ADAL" clId="{81402B9D-1448-4546-8ED6-36248E7C7EFF}" dt="2025-02-26T16:23:46.531" v="1848" actId="700"/>
          <ac:spMkLst>
            <pc:docMk/>
            <pc:sldMk cId="2075366075" sldId="258"/>
            <ac:spMk id="4" creationId="{00000000-0000-0000-0000-000000000000}"/>
          </ac:spMkLst>
        </pc:spChg>
        <pc:spChg chg="mod ord">
          <ac:chgData name="Ocampo, Elizabeth" userId="9dd75938-98e7-4b68-b996-06b41993fa02" providerId="ADAL" clId="{81402B9D-1448-4546-8ED6-36248E7C7EFF}" dt="2025-02-26T16:23:46.531" v="1848" actId="700"/>
          <ac:spMkLst>
            <pc:docMk/>
            <pc:sldMk cId="2075366075" sldId="258"/>
            <ac:spMk id="5" creationId="{00000000-0000-0000-0000-000000000000}"/>
          </ac:spMkLst>
        </pc:spChg>
        <pc:spChg chg="mod ord">
          <ac:chgData name="Ocampo, Elizabeth" userId="9dd75938-98e7-4b68-b996-06b41993fa02" providerId="ADAL" clId="{81402B9D-1448-4546-8ED6-36248E7C7EFF}" dt="2025-02-26T16:23:46.593" v="1852" actId="27636"/>
          <ac:spMkLst>
            <pc:docMk/>
            <pc:sldMk cId="2075366075" sldId="258"/>
            <ac:spMk id="9" creationId="{00000000-0000-0000-0000-000000000000}"/>
          </ac:spMkLst>
        </pc:spChg>
        <pc:spChg chg="mod ord">
          <ac:chgData name="Ocampo, Elizabeth" userId="9dd75938-98e7-4b68-b996-06b41993fa02" providerId="ADAL" clId="{81402B9D-1448-4546-8ED6-36248E7C7EFF}" dt="2025-02-26T16:24:44.644" v="1858" actId="207"/>
          <ac:spMkLst>
            <pc:docMk/>
            <pc:sldMk cId="2075366075" sldId="258"/>
            <ac:spMk id="11" creationId="{6F6EA6B0-E290-3FED-0064-2972D6B2E659}"/>
          </ac:spMkLst>
        </pc:spChg>
      </pc:sldChg>
      <pc:sldChg chg="modSp add mod modClrScheme chgLayout">
        <pc:chgData name="Ocampo, Elizabeth" userId="9dd75938-98e7-4b68-b996-06b41993fa02" providerId="ADAL" clId="{81402B9D-1448-4546-8ED6-36248E7C7EFF}" dt="2025-02-26T16:24:38.343" v="1857" actId="207"/>
        <pc:sldMkLst>
          <pc:docMk/>
          <pc:sldMk cId="279804478" sldId="259"/>
        </pc:sldMkLst>
        <pc:spChg chg="mod ord">
          <ac:chgData name="Ocampo, Elizabeth" userId="9dd75938-98e7-4b68-b996-06b41993fa02" providerId="ADAL" clId="{81402B9D-1448-4546-8ED6-36248E7C7EFF}" dt="2025-02-26T16:23:46.531" v="1848" actId="700"/>
          <ac:spMkLst>
            <pc:docMk/>
            <pc:sldMk cId="279804478" sldId="259"/>
            <ac:spMk id="4" creationId="{00000000-0000-0000-0000-000000000000}"/>
          </ac:spMkLst>
        </pc:spChg>
        <pc:spChg chg="mod ord">
          <ac:chgData name="Ocampo, Elizabeth" userId="9dd75938-98e7-4b68-b996-06b41993fa02" providerId="ADAL" clId="{81402B9D-1448-4546-8ED6-36248E7C7EFF}" dt="2025-02-26T16:23:46.531" v="1848" actId="700"/>
          <ac:spMkLst>
            <pc:docMk/>
            <pc:sldMk cId="279804478" sldId="259"/>
            <ac:spMk id="5" creationId="{00000000-0000-0000-0000-000000000000}"/>
          </ac:spMkLst>
        </pc:spChg>
        <pc:spChg chg="mod ord">
          <ac:chgData name="Ocampo, Elizabeth" userId="9dd75938-98e7-4b68-b996-06b41993fa02" providerId="ADAL" clId="{81402B9D-1448-4546-8ED6-36248E7C7EFF}" dt="2025-02-26T16:23:46.531" v="1848" actId="700"/>
          <ac:spMkLst>
            <pc:docMk/>
            <pc:sldMk cId="279804478" sldId="259"/>
            <ac:spMk id="9" creationId="{00000000-0000-0000-0000-000000000000}"/>
          </ac:spMkLst>
        </pc:spChg>
        <pc:spChg chg="mod ord">
          <ac:chgData name="Ocampo, Elizabeth" userId="9dd75938-98e7-4b68-b996-06b41993fa02" providerId="ADAL" clId="{81402B9D-1448-4546-8ED6-36248E7C7EFF}" dt="2025-02-26T16:24:38.343" v="1857" actId="207"/>
          <ac:spMkLst>
            <pc:docMk/>
            <pc:sldMk cId="279804478" sldId="259"/>
            <ac:spMk id="11" creationId="{27FF3109-E581-230A-F1DA-3BF17E09B7FB}"/>
          </ac:spMkLst>
        </pc:spChg>
      </pc:sldChg>
      <pc:sldChg chg="modSp add mod modClrScheme chgLayout">
        <pc:chgData name="Ocampo, Elizabeth" userId="9dd75938-98e7-4b68-b996-06b41993fa02" providerId="ADAL" clId="{81402B9D-1448-4546-8ED6-36248E7C7EFF}" dt="2025-02-26T16:24:17.920" v="1854" actId="207"/>
        <pc:sldMkLst>
          <pc:docMk/>
          <pc:sldMk cId="4156779138" sldId="261"/>
        </pc:sldMkLst>
        <pc:spChg chg="mod ord">
          <ac:chgData name="Ocampo, Elizabeth" userId="9dd75938-98e7-4b68-b996-06b41993fa02" providerId="ADAL" clId="{81402B9D-1448-4546-8ED6-36248E7C7EFF}" dt="2025-02-26T16:23:46.531" v="1848" actId="700"/>
          <ac:spMkLst>
            <pc:docMk/>
            <pc:sldMk cId="4156779138" sldId="261"/>
            <ac:spMk id="4" creationId="{00000000-0000-0000-0000-000000000000}"/>
          </ac:spMkLst>
        </pc:spChg>
        <pc:spChg chg="mod ord">
          <ac:chgData name="Ocampo, Elizabeth" userId="9dd75938-98e7-4b68-b996-06b41993fa02" providerId="ADAL" clId="{81402B9D-1448-4546-8ED6-36248E7C7EFF}" dt="2025-02-26T16:23:46.531" v="1848" actId="700"/>
          <ac:spMkLst>
            <pc:docMk/>
            <pc:sldMk cId="4156779138" sldId="261"/>
            <ac:spMk id="5" creationId="{00000000-0000-0000-0000-000000000000}"/>
          </ac:spMkLst>
        </pc:spChg>
        <pc:spChg chg="mod ord">
          <ac:chgData name="Ocampo, Elizabeth" userId="9dd75938-98e7-4b68-b996-06b41993fa02" providerId="ADAL" clId="{81402B9D-1448-4546-8ED6-36248E7C7EFF}" dt="2025-02-26T16:23:59.185" v="1853" actId="14100"/>
          <ac:spMkLst>
            <pc:docMk/>
            <pc:sldMk cId="4156779138" sldId="261"/>
            <ac:spMk id="9" creationId="{00000000-0000-0000-0000-000000000000}"/>
          </ac:spMkLst>
        </pc:spChg>
        <pc:spChg chg="mod ord">
          <ac:chgData name="Ocampo, Elizabeth" userId="9dd75938-98e7-4b68-b996-06b41993fa02" providerId="ADAL" clId="{81402B9D-1448-4546-8ED6-36248E7C7EFF}" dt="2025-02-26T16:24:17.920" v="1854" actId="207"/>
          <ac:spMkLst>
            <pc:docMk/>
            <pc:sldMk cId="4156779138" sldId="261"/>
            <ac:spMk id="11" creationId="{DE9635EB-C7E7-A3B2-B2F0-B35BD7BE14C6}"/>
          </ac:spMkLst>
        </pc:spChg>
        <pc:spChg chg="mod ord">
          <ac:chgData name="Ocampo, Elizabeth" userId="9dd75938-98e7-4b68-b996-06b41993fa02" providerId="ADAL" clId="{81402B9D-1448-4546-8ED6-36248E7C7EFF}" dt="2025-02-26T16:23:46.531" v="1848" actId="700"/>
          <ac:spMkLst>
            <pc:docMk/>
            <pc:sldMk cId="4156779138" sldId="261"/>
            <ac:spMk id="17" creationId="{44A4F2D2-F30C-9F1A-F07F-55F62AB58D07}"/>
          </ac:spMkLst>
        </pc:spChg>
      </pc:sldChg>
      <pc:sldChg chg="addSp delSp modSp mod ord modNotesTx">
        <pc:chgData name="Ocampo, Elizabeth" userId="9dd75938-98e7-4b68-b996-06b41993fa02" providerId="ADAL" clId="{81402B9D-1448-4546-8ED6-36248E7C7EFF}" dt="2025-02-26T16:38:13.696" v="2053" actId="20577"/>
        <pc:sldMkLst>
          <pc:docMk/>
          <pc:sldMk cId="2319678282" sldId="264"/>
        </pc:sldMkLst>
        <pc:spChg chg="add mod">
          <ac:chgData name="Ocampo, Elizabeth" userId="9dd75938-98e7-4b68-b996-06b41993fa02" providerId="ADAL" clId="{81402B9D-1448-4546-8ED6-36248E7C7EFF}" dt="2025-02-20T20:36:09.342" v="183" actId="478"/>
          <ac:spMkLst>
            <pc:docMk/>
            <pc:sldMk cId="2319678282" sldId="264"/>
            <ac:spMk id="14" creationId="{3EFC6E71-A6C7-FFAF-CB36-E9948DC57440}"/>
          </ac:spMkLst>
        </pc:spChg>
      </pc:sldChg>
      <pc:sldChg chg="ord">
        <pc:chgData name="Ocampo, Elizabeth" userId="9dd75938-98e7-4b68-b996-06b41993fa02" providerId="ADAL" clId="{81402B9D-1448-4546-8ED6-36248E7C7EFF}" dt="2025-02-26T15:52:54.084" v="248"/>
        <pc:sldMkLst>
          <pc:docMk/>
          <pc:sldMk cId="1782186367" sldId="267"/>
        </pc:sldMkLst>
      </pc:sldChg>
      <pc:sldChg chg="ord">
        <pc:chgData name="Ocampo, Elizabeth" userId="9dd75938-98e7-4b68-b996-06b41993fa02" providerId="ADAL" clId="{81402B9D-1448-4546-8ED6-36248E7C7EFF}" dt="2025-02-26T15:51:33.876" v="242"/>
        <pc:sldMkLst>
          <pc:docMk/>
          <pc:sldMk cId="3049310779" sldId="283"/>
        </pc:sldMkLst>
      </pc:sldChg>
      <pc:sldChg chg="ord">
        <pc:chgData name="Ocampo, Elizabeth" userId="9dd75938-98e7-4b68-b996-06b41993fa02" providerId="ADAL" clId="{81402B9D-1448-4546-8ED6-36248E7C7EFF}" dt="2025-02-26T15:51:31.755" v="240"/>
        <pc:sldMkLst>
          <pc:docMk/>
          <pc:sldMk cId="536847764" sldId="308"/>
        </pc:sldMkLst>
      </pc:sldChg>
      <pc:sldChg chg="ord modNotesTx">
        <pc:chgData name="Ocampo, Elizabeth" userId="9dd75938-98e7-4b68-b996-06b41993fa02" providerId="ADAL" clId="{81402B9D-1448-4546-8ED6-36248E7C7EFF}" dt="2025-02-26T15:52:26.853" v="246" actId="20577"/>
        <pc:sldMkLst>
          <pc:docMk/>
          <pc:sldMk cId="1532962201" sldId="309"/>
        </pc:sldMkLst>
      </pc:sldChg>
      <pc:sldChg chg="modSp mod ord modNotesTx">
        <pc:chgData name="Ocampo, Elizabeth" userId="9dd75938-98e7-4b68-b996-06b41993fa02" providerId="ADAL" clId="{81402B9D-1448-4546-8ED6-36248E7C7EFF}" dt="2025-02-26T16:25:12.399" v="1861"/>
        <pc:sldMkLst>
          <pc:docMk/>
          <pc:sldMk cId="3649925479" sldId="316"/>
        </pc:sldMkLst>
        <pc:spChg chg="mod">
          <ac:chgData name="Ocampo, Elizabeth" userId="9dd75938-98e7-4b68-b996-06b41993fa02" providerId="ADAL" clId="{81402B9D-1448-4546-8ED6-36248E7C7EFF}" dt="2025-02-26T16:09:50.926" v="764" actId="20577"/>
          <ac:spMkLst>
            <pc:docMk/>
            <pc:sldMk cId="3649925479" sldId="316"/>
            <ac:spMk id="3" creationId="{7475E0B6-8802-183D-CA67-DBB5DB337159}"/>
          </ac:spMkLst>
        </pc:spChg>
      </pc:sldChg>
      <pc:sldChg chg="del">
        <pc:chgData name="Ocampo, Elizabeth" userId="9dd75938-98e7-4b68-b996-06b41993fa02" providerId="ADAL" clId="{81402B9D-1448-4546-8ED6-36248E7C7EFF}" dt="2025-02-20T20:42:11.437" v="217" actId="47"/>
        <pc:sldMkLst>
          <pc:docMk/>
          <pc:sldMk cId="108538722" sldId="317"/>
        </pc:sldMkLst>
      </pc:sldChg>
      <pc:sldChg chg="modSp mod modNotesTx">
        <pc:chgData name="Ocampo, Elizabeth" userId="9dd75938-98e7-4b68-b996-06b41993fa02" providerId="ADAL" clId="{81402B9D-1448-4546-8ED6-36248E7C7EFF}" dt="2025-02-26T19:14:07.047" v="2823" actId="20577"/>
        <pc:sldMkLst>
          <pc:docMk/>
          <pc:sldMk cId="3410544673" sldId="319"/>
        </pc:sldMkLst>
        <pc:spChg chg="mod">
          <ac:chgData name="Ocampo, Elizabeth" userId="9dd75938-98e7-4b68-b996-06b41993fa02" providerId="ADAL" clId="{81402B9D-1448-4546-8ED6-36248E7C7EFF}" dt="2025-02-20T20:46:55.638" v="230" actId="403"/>
          <ac:spMkLst>
            <pc:docMk/>
            <pc:sldMk cId="3410544673" sldId="319"/>
            <ac:spMk id="3" creationId="{00000000-0000-0000-0000-000000000000}"/>
          </ac:spMkLst>
        </pc:spChg>
        <pc:spChg chg="mod">
          <ac:chgData name="Ocampo, Elizabeth" userId="9dd75938-98e7-4b68-b996-06b41993fa02" providerId="ADAL" clId="{81402B9D-1448-4546-8ED6-36248E7C7EFF}" dt="2025-02-20T20:47:02.113" v="232" actId="6549"/>
          <ac:spMkLst>
            <pc:docMk/>
            <pc:sldMk cId="3410544673" sldId="319"/>
            <ac:spMk id="14" creationId="{00000000-0000-0000-0000-000000000000}"/>
          </ac:spMkLst>
        </pc:spChg>
        <pc:picChg chg="mod">
          <ac:chgData name="Ocampo, Elizabeth" userId="9dd75938-98e7-4b68-b996-06b41993fa02" providerId="ADAL" clId="{81402B9D-1448-4546-8ED6-36248E7C7EFF}" dt="2025-02-20T20:47:10.142" v="233" actId="1076"/>
          <ac:picMkLst>
            <pc:docMk/>
            <pc:sldMk cId="3410544673" sldId="319"/>
            <ac:picMk id="6" creationId="{50006626-2CF5-9051-18C2-812F26C32D97}"/>
          </ac:picMkLst>
        </pc:picChg>
        <pc:picChg chg="mod">
          <ac:chgData name="Ocampo, Elizabeth" userId="9dd75938-98e7-4b68-b996-06b41993fa02" providerId="ADAL" clId="{81402B9D-1448-4546-8ED6-36248E7C7EFF}" dt="2025-02-20T20:47:12.848" v="234" actId="1076"/>
          <ac:picMkLst>
            <pc:docMk/>
            <pc:sldMk cId="3410544673" sldId="319"/>
            <ac:picMk id="7" creationId="{55AFBA3C-61DE-027B-501D-0C2B08AEA07F}"/>
          </ac:picMkLst>
        </pc:picChg>
      </pc:sldChg>
      <pc:sldChg chg="modSp mod">
        <pc:chgData name="Ocampo, Elizabeth" userId="9dd75938-98e7-4b68-b996-06b41993fa02" providerId="ADAL" clId="{81402B9D-1448-4546-8ED6-36248E7C7EFF}" dt="2025-02-20T20:40:39.449" v="214" actId="207"/>
        <pc:sldMkLst>
          <pc:docMk/>
          <pc:sldMk cId="1181224009" sldId="320"/>
        </pc:sldMkLst>
        <pc:spChg chg="mod">
          <ac:chgData name="Ocampo, Elizabeth" userId="9dd75938-98e7-4b68-b996-06b41993fa02" providerId="ADAL" clId="{81402B9D-1448-4546-8ED6-36248E7C7EFF}" dt="2025-02-20T20:40:39.449" v="214" actId="207"/>
          <ac:spMkLst>
            <pc:docMk/>
            <pc:sldMk cId="1181224009" sldId="320"/>
            <ac:spMk id="2" creationId="{6391E762-B217-F326-E49E-173BE97B18E6}"/>
          </ac:spMkLst>
        </pc:spChg>
      </pc:sldChg>
      <pc:sldChg chg="del">
        <pc:chgData name="Ocampo, Elizabeth" userId="9dd75938-98e7-4b68-b996-06b41993fa02" providerId="ADAL" clId="{81402B9D-1448-4546-8ED6-36248E7C7EFF}" dt="2025-02-20T20:33:00.708" v="0" actId="47"/>
        <pc:sldMkLst>
          <pc:docMk/>
          <pc:sldMk cId="4008596713" sldId="329"/>
        </pc:sldMkLst>
      </pc:sldChg>
      <pc:sldChg chg="del">
        <pc:chgData name="Ocampo, Elizabeth" userId="9dd75938-98e7-4b68-b996-06b41993fa02" providerId="ADAL" clId="{81402B9D-1448-4546-8ED6-36248E7C7EFF}" dt="2025-02-20T20:33:01.252" v="1" actId="47"/>
        <pc:sldMkLst>
          <pc:docMk/>
          <pc:sldMk cId="1142833392" sldId="330"/>
        </pc:sldMkLst>
      </pc:sldChg>
      <pc:sldChg chg="del">
        <pc:chgData name="Ocampo, Elizabeth" userId="9dd75938-98e7-4b68-b996-06b41993fa02" providerId="ADAL" clId="{81402B9D-1448-4546-8ED6-36248E7C7EFF}" dt="2025-02-20T20:33:02.215" v="2" actId="47"/>
        <pc:sldMkLst>
          <pc:docMk/>
          <pc:sldMk cId="1199128222" sldId="331"/>
        </pc:sldMkLst>
      </pc:sldChg>
      <pc:sldChg chg="del">
        <pc:chgData name="Ocampo, Elizabeth" userId="9dd75938-98e7-4b68-b996-06b41993fa02" providerId="ADAL" clId="{81402B9D-1448-4546-8ED6-36248E7C7EFF}" dt="2025-02-20T20:33:02.880" v="3" actId="47"/>
        <pc:sldMkLst>
          <pc:docMk/>
          <pc:sldMk cId="4111613272" sldId="332"/>
        </pc:sldMkLst>
      </pc:sldChg>
      <pc:sldChg chg="modSp mod">
        <pc:chgData name="Ocampo, Elizabeth" userId="9dd75938-98e7-4b68-b996-06b41993fa02" providerId="ADAL" clId="{81402B9D-1448-4546-8ED6-36248E7C7EFF}" dt="2025-02-20T20:40:49.638" v="216" actId="207"/>
        <pc:sldMkLst>
          <pc:docMk/>
          <pc:sldMk cId="4264312300" sldId="333"/>
        </pc:sldMkLst>
        <pc:spChg chg="mod">
          <ac:chgData name="Ocampo, Elizabeth" userId="9dd75938-98e7-4b68-b996-06b41993fa02" providerId="ADAL" clId="{81402B9D-1448-4546-8ED6-36248E7C7EFF}" dt="2025-02-20T20:40:43.626" v="215" actId="207"/>
          <ac:spMkLst>
            <pc:docMk/>
            <pc:sldMk cId="4264312300" sldId="333"/>
            <ac:spMk id="2" creationId="{EA601668-05EB-45DB-B981-CC3E02EBC2D1}"/>
          </ac:spMkLst>
        </pc:spChg>
        <pc:spChg chg="mod">
          <ac:chgData name="Ocampo, Elizabeth" userId="9dd75938-98e7-4b68-b996-06b41993fa02" providerId="ADAL" clId="{81402B9D-1448-4546-8ED6-36248E7C7EFF}" dt="2025-02-20T20:40:49.638" v="216" actId="207"/>
          <ac:spMkLst>
            <pc:docMk/>
            <pc:sldMk cId="4264312300" sldId="333"/>
            <ac:spMk id="3" creationId="{AF5128CF-4301-4D02-9F8F-023EB7DDFD8A}"/>
          </ac:spMkLst>
        </pc:spChg>
      </pc:sldChg>
      <pc:sldChg chg="del">
        <pc:chgData name="Ocampo, Elizabeth" userId="9dd75938-98e7-4b68-b996-06b41993fa02" providerId="ADAL" clId="{81402B9D-1448-4546-8ED6-36248E7C7EFF}" dt="2025-02-20T20:42:50.366" v="218" actId="47"/>
        <pc:sldMkLst>
          <pc:docMk/>
          <pc:sldMk cId="654206277" sldId="334"/>
        </pc:sldMkLst>
      </pc:sldChg>
      <pc:sldChg chg="modSp add mod modClrScheme chgLayout">
        <pc:chgData name="Ocampo, Elizabeth" userId="9dd75938-98e7-4b68-b996-06b41993fa02" providerId="ADAL" clId="{81402B9D-1448-4546-8ED6-36248E7C7EFF}" dt="2025-02-26T16:24:49.548" v="1859" actId="207"/>
        <pc:sldMkLst>
          <pc:docMk/>
          <pc:sldMk cId="270179434" sldId="340"/>
        </pc:sldMkLst>
        <pc:spChg chg="mod ord">
          <ac:chgData name="Ocampo, Elizabeth" userId="9dd75938-98e7-4b68-b996-06b41993fa02" providerId="ADAL" clId="{81402B9D-1448-4546-8ED6-36248E7C7EFF}" dt="2025-02-26T16:24:49.548" v="1859" actId="207"/>
          <ac:spMkLst>
            <pc:docMk/>
            <pc:sldMk cId="270179434" sldId="340"/>
            <ac:spMk id="2" creationId="{B84B05FB-AE4F-CCE5-EB8E-DEFEA9A69AA5}"/>
          </ac:spMkLst>
        </pc:spChg>
        <pc:spChg chg="mod ord">
          <ac:chgData name="Ocampo, Elizabeth" userId="9dd75938-98e7-4b68-b996-06b41993fa02" providerId="ADAL" clId="{81402B9D-1448-4546-8ED6-36248E7C7EFF}" dt="2025-02-26T16:23:46.559" v="1849" actId="27636"/>
          <ac:spMkLst>
            <pc:docMk/>
            <pc:sldMk cId="270179434" sldId="340"/>
            <ac:spMk id="3" creationId="{76337E1A-49CD-C04A-4384-CA666449F508}"/>
          </ac:spMkLst>
        </pc:spChg>
        <pc:spChg chg="mod ord">
          <ac:chgData name="Ocampo, Elizabeth" userId="9dd75938-98e7-4b68-b996-06b41993fa02" providerId="ADAL" clId="{81402B9D-1448-4546-8ED6-36248E7C7EFF}" dt="2025-02-26T16:23:46.531" v="1848" actId="700"/>
          <ac:spMkLst>
            <pc:docMk/>
            <pc:sldMk cId="270179434" sldId="340"/>
            <ac:spMk id="4" creationId="{E2494CC1-FFFF-BF1C-FBD4-233AA8FB7C47}"/>
          </ac:spMkLst>
        </pc:spChg>
        <pc:spChg chg="mod ord">
          <ac:chgData name="Ocampo, Elizabeth" userId="9dd75938-98e7-4b68-b996-06b41993fa02" providerId="ADAL" clId="{81402B9D-1448-4546-8ED6-36248E7C7EFF}" dt="2025-02-26T16:23:46.531" v="1848" actId="700"/>
          <ac:spMkLst>
            <pc:docMk/>
            <pc:sldMk cId="270179434" sldId="340"/>
            <ac:spMk id="5" creationId="{BE77EC7A-FC91-33D1-F9E1-0D90EB3C8C89}"/>
          </ac:spMkLst>
        </pc:spChg>
      </pc:sldChg>
      <pc:sldChg chg="addSp delSp modSp add mod modClrScheme chgLayout">
        <pc:chgData name="Ocampo, Elizabeth" userId="9dd75938-98e7-4b68-b996-06b41993fa02" providerId="ADAL" clId="{81402B9D-1448-4546-8ED6-36248E7C7EFF}" dt="2025-02-26T16:23:46.581" v="1850" actId="27636"/>
        <pc:sldMkLst>
          <pc:docMk/>
          <pc:sldMk cId="2644803692" sldId="341"/>
        </pc:sldMkLst>
        <pc:spChg chg="add del mod ord">
          <ac:chgData name="Ocampo, Elizabeth" userId="9dd75938-98e7-4b68-b996-06b41993fa02" providerId="ADAL" clId="{81402B9D-1448-4546-8ED6-36248E7C7EFF}" dt="2025-02-26T16:23:46.531" v="1848" actId="700"/>
          <ac:spMkLst>
            <pc:docMk/>
            <pc:sldMk cId="2644803692" sldId="341"/>
            <ac:spMk id="3" creationId="{0D1388EC-33C7-A50A-1C62-1F75A50B206E}"/>
          </ac:spMkLst>
        </pc:spChg>
        <pc:spChg chg="mod ord">
          <ac:chgData name="Ocampo, Elizabeth" userId="9dd75938-98e7-4b68-b996-06b41993fa02" providerId="ADAL" clId="{81402B9D-1448-4546-8ED6-36248E7C7EFF}" dt="2025-02-26T16:23:46.531" v="1848" actId="700"/>
          <ac:spMkLst>
            <pc:docMk/>
            <pc:sldMk cId="2644803692" sldId="341"/>
            <ac:spMk id="5" creationId="{9A4AF68A-E023-C52D-9196-58C75F99E308}"/>
          </ac:spMkLst>
        </pc:spChg>
        <pc:spChg chg="mod ord">
          <ac:chgData name="Ocampo, Elizabeth" userId="9dd75938-98e7-4b68-b996-06b41993fa02" providerId="ADAL" clId="{81402B9D-1448-4546-8ED6-36248E7C7EFF}" dt="2025-02-26T16:23:46.531" v="1848" actId="700"/>
          <ac:spMkLst>
            <pc:docMk/>
            <pc:sldMk cId="2644803692" sldId="341"/>
            <ac:spMk id="6" creationId="{30CC1F87-BE7A-6BBF-6B98-E3EA76922073}"/>
          </ac:spMkLst>
        </pc:spChg>
        <pc:spChg chg="mod ord">
          <ac:chgData name="Ocampo, Elizabeth" userId="9dd75938-98e7-4b68-b996-06b41993fa02" providerId="ADAL" clId="{81402B9D-1448-4546-8ED6-36248E7C7EFF}" dt="2025-02-26T16:23:46.581" v="1850" actId="27636"/>
          <ac:spMkLst>
            <pc:docMk/>
            <pc:sldMk cId="2644803692" sldId="341"/>
            <ac:spMk id="7" creationId="{20181D18-C2DB-9185-4FE3-AB10FFEC74C6}"/>
          </ac:spMkLst>
        </pc:spChg>
        <pc:spChg chg="add mod ord">
          <ac:chgData name="Ocampo, Elizabeth" userId="9dd75938-98e7-4b68-b996-06b41993fa02" providerId="ADAL" clId="{81402B9D-1448-4546-8ED6-36248E7C7EFF}" dt="2025-02-26T16:23:46.531" v="1848" actId="700"/>
          <ac:spMkLst>
            <pc:docMk/>
            <pc:sldMk cId="2644803692" sldId="341"/>
            <ac:spMk id="9" creationId="{6F888531-1EB4-2DD3-96EF-051B57CE9F9A}"/>
          </ac:spMkLst>
        </pc:spChg>
        <pc:picChg chg="add mod modCrop">
          <ac:chgData name="Ocampo, Elizabeth" userId="9dd75938-98e7-4b68-b996-06b41993fa02" providerId="ADAL" clId="{81402B9D-1448-4546-8ED6-36248E7C7EFF}" dt="2025-02-26T16:04:00.412" v="668" actId="1076"/>
          <ac:picMkLst>
            <pc:docMk/>
            <pc:sldMk cId="2644803692" sldId="341"/>
            <ac:picMk id="8" creationId="{0CE8CCDE-5D77-56C0-24A8-E6265CE66200}"/>
          </ac:picMkLst>
        </pc:picChg>
        <pc:picChg chg="del">
          <ac:chgData name="Ocampo, Elizabeth" userId="9dd75938-98e7-4b68-b996-06b41993fa02" providerId="ADAL" clId="{81402B9D-1448-4546-8ED6-36248E7C7EFF}" dt="2025-02-26T16:03:20.256" v="663" actId="478"/>
          <ac:picMkLst>
            <pc:docMk/>
            <pc:sldMk cId="2644803692" sldId="341"/>
            <ac:picMk id="10" creationId="{2DEED71F-657E-98F9-5EC6-565CFEEB0F88}"/>
          </ac:picMkLst>
        </pc:picChg>
      </pc:sldChg>
      <pc:sldChg chg="addSp delSp modSp add mod modClrScheme chgLayout">
        <pc:chgData name="Ocampo, Elizabeth" userId="9dd75938-98e7-4b68-b996-06b41993fa02" providerId="ADAL" clId="{81402B9D-1448-4546-8ED6-36248E7C7EFF}" dt="2025-02-26T16:24:32.174" v="1856" actId="207"/>
        <pc:sldMkLst>
          <pc:docMk/>
          <pc:sldMk cId="3951786217" sldId="342"/>
        </pc:sldMkLst>
        <pc:spChg chg="mod ord">
          <ac:chgData name="Ocampo, Elizabeth" userId="9dd75938-98e7-4b68-b996-06b41993fa02" providerId="ADAL" clId="{81402B9D-1448-4546-8ED6-36248E7C7EFF}" dt="2025-02-26T16:24:32.174" v="1856" actId="207"/>
          <ac:spMkLst>
            <pc:docMk/>
            <pc:sldMk cId="3951786217" sldId="342"/>
            <ac:spMk id="2" creationId="{8083F88D-4761-F903-F286-CF894455BAFE}"/>
          </ac:spMkLst>
        </pc:spChg>
        <pc:spChg chg="mod ord">
          <ac:chgData name="Ocampo, Elizabeth" userId="9dd75938-98e7-4b68-b996-06b41993fa02" providerId="ADAL" clId="{81402B9D-1448-4546-8ED6-36248E7C7EFF}" dt="2025-02-26T16:23:46.531" v="1848" actId="700"/>
          <ac:spMkLst>
            <pc:docMk/>
            <pc:sldMk cId="3951786217" sldId="342"/>
            <ac:spMk id="4" creationId="{24E4ED26-21EF-0452-E2EA-03542CA9D69D}"/>
          </ac:spMkLst>
        </pc:spChg>
        <pc:spChg chg="mod ord">
          <ac:chgData name="Ocampo, Elizabeth" userId="9dd75938-98e7-4b68-b996-06b41993fa02" providerId="ADAL" clId="{81402B9D-1448-4546-8ED6-36248E7C7EFF}" dt="2025-02-26T16:23:46.531" v="1848" actId="700"/>
          <ac:spMkLst>
            <pc:docMk/>
            <pc:sldMk cId="3951786217" sldId="342"/>
            <ac:spMk id="5" creationId="{E81E4916-4212-B477-65AE-E6A74F87A2C0}"/>
          </ac:spMkLst>
        </pc:spChg>
        <pc:spChg chg="add del mod ord">
          <ac:chgData name="Ocampo, Elizabeth" userId="9dd75938-98e7-4b68-b996-06b41993fa02" providerId="ADAL" clId="{81402B9D-1448-4546-8ED6-36248E7C7EFF}" dt="2025-02-26T16:23:46.531" v="1848" actId="700"/>
          <ac:spMkLst>
            <pc:docMk/>
            <pc:sldMk cId="3951786217" sldId="342"/>
            <ac:spMk id="6" creationId="{403B8406-1361-3C50-C4A8-A7D7DEED2C7C}"/>
          </ac:spMkLst>
        </pc:spChg>
        <pc:spChg chg="add mod ord">
          <ac:chgData name="Ocampo, Elizabeth" userId="9dd75938-98e7-4b68-b996-06b41993fa02" providerId="ADAL" clId="{81402B9D-1448-4546-8ED6-36248E7C7EFF}" dt="2025-02-26T16:23:46.531" v="1848" actId="700"/>
          <ac:spMkLst>
            <pc:docMk/>
            <pc:sldMk cId="3951786217" sldId="342"/>
            <ac:spMk id="9" creationId="{673FABCB-7D71-16C6-23D4-81D4ED8283F4}"/>
          </ac:spMkLst>
        </pc:spChg>
        <pc:picChg chg="add mod ord">
          <ac:chgData name="Ocampo, Elizabeth" userId="9dd75938-98e7-4b68-b996-06b41993fa02" providerId="ADAL" clId="{81402B9D-1448-4546-8ED6-36248E7C7EFF}" dt="2025-02-26T16:24:27.181" v="1855" actId="1076"/>
          <ac:picMkLst>
            <pc:docMk/>
            <pc:sldMk cId="3951786217" sldId="342"/>
            <ac:picMk id="8" creationId="{901F92D3-7FCE-7F24-52BB-2682607147DC}"/>
          </ac:picMkLst>
        </pc:picChg>
        <pc:picChg chg="del">
          <ac:chgData name="Ocampo, Elizabeth" userId="9dd75938-98e7-4b68-b996-06b41993fa02" providerId="ADAL" clId="{81402B9D-1448-4546-8ED6-36248E7C7EFF}" dt="2025-02-26T16:05:32.967" v="670" actId="478"/>
          <ac:picMkLst>
            <pc:docMk/>
            <pc:sldMk cId="3951786217" sldId="342"/>
            <ac:picMk id="11" creationId="{5DF3788E-9363-BA87-06E0-2C4DAFCD19F6}"/>
          </ac:picMkLst>
        </pc:picChg>
      </pc:sldChg>
      <pc:sldChg chg="ord">
        <pc:chgData name="Ocampo, Elizabeth" userId="9dd75938-98e7-4b68-b996-06b41993fa02" providerId="ADAL" clId="{81402B9D-1448-4546-8ED6-36248E7C7EFF}" dt="2025-02-26T15:54:17.282" v="374"/>
        <pc:sldMkLst>
          <pc:docMk/>
          <pc:sldMk cId="3180487541" sldId="348"/>
        </pc:sldMkLst>
      </pc:sldChg>
      <pc:sldChg chg="ord">
        <pc:chgData name="Ocampo, Elizabeth" userId="9dd75938-98e7-4b68-b996-06b41993fa02" providerId="ADAL" clId="{81402B9D-1448-4546-8ED6-36248E7C7EFF}" dt="2025-02-26T15:55:44.600" v="386"/>
        <pc:sldMkLst>
          <pc:docMk/>
          <pc:sldMk cId="1754299285" sldId="349"/>
        </pc:sldMkLst>
      </pc:sldChg>
      <pc:sldChg chg="modSp mod ord">
        <pc:chgData name="Ocampo, Elizabeth" userId="9dd75938-98e7-4b68-b996-06b41993fa02" providerId="ADAL" clId="{81402B9D-1448-4546-8ED6-36248E7C7EFF}" dt="2025-02-26T16:45:42.602" v="2065" actId="20577"/>
        <pc:sldMkLst>
          <pc:docMk/>
          <pc:sldMk cId="2708670377" sldId="350"/>
        </pc:sldMkLst>
        <pc:spChg chg="mod">
          <ac:chgData name="Ocampo, Elizabeth" userId="9dd75938-98e7-4b68-b996-06b41993fa02" providerId="ADAL" clId="{81402B9D-1448-4546-8ED6-36248E7C7EFF}" dt="2025-02-26T16:45:42.602" v="2065" actId="20577"/>
          <ac:spMkLst>
            <pc:docMk/>
            <pc:sldMk cId="2708670377" sldId="350"/>
            <ac:spMk id="3" creationId="{DACC8FDA-66F5-0D53-D0D7-825FCCCA808F}"/>
          </ac:spMkLst>
        </pc:spChg>
      </pc:sldChg>
      <pc:sldChg chg="ord">
        <pc:chgData name="Ocampo, Elizabeth" userId="9dd75938-98e7-4b68-b996-06b41993fa02" providerId="ADAL" clId="{81402B9D-1448-4546-8ED6-36248E7C7EFF}" dt="2025-02-26T15:55:50.364" v="388"/>
        <pc:sldMkLst>
          <pc:docMk/>
          <pc:sldMk cId="2877624380" sldId="352"/>
        </pc:sldMkLst>
      </pc:sldChg>
      <pc:sldChg chg="modSp mod">
        <pc:chgData name="Ocampo, Elizabeth" userId="9dd75938-98e7-4b68-b996-06b41993fa02" providerId="ADAL" clId="{81402B9D-1448-4546-8ED6-36248E7C7EFF}" dt="2025-02-26T16:34:31.421" v="1970" actId="20577"/>
        <pc:sldMkLst>
          <pc:docMk/>
          <pc:sldMk cId="2441743646" sldId="353"/>
        </pc:sldMkLst>
        <pc:spChg chg="mod">
          <ac:chgData name="Ocampo, Elizabeth" userId="9dd75938-98e7-4b68-b996-06b41993fa02" providerId="ADAL" clId="{81402B9D-1448-4546-8ED6-36248E7C7EFF}" dt="2025-02-26T16:10:54.360" v="803" actId="20577"/>
          <ac:spMkLst>
            <pc:docMk/>
            <pc:sldMk cId="2441743646" sldId="353"/>
            <ac:spMk id="2" creationId="{35D91E54-D98F-53D1-4FC2-B3F605C1E4EE}"/>
          </ac:spMkLst>
        </pc:spChg>
        <pc:spChg chg="mod">
          <ac:chgData name="Ocampo, Elizabeth" userId="9dd75938-98e7-4b68-b996-06b41993fa02" providerId="ADAL" clId="{81402B9D-1448-4546-8ED6-36248E7C7EFF}" dt="2025-02-26T16:34:31.421" v="1970" actId="20577"/>
          <ac:spMkLst>
            <pc:docMk/>
            <pc:sldMk cId="2441743646" sldId="353"/>
            <ac:spMk id="3" creationId="{DACC8FDA-66F5-0D53-D0D7-825FCCCA808F}"/>
          </ac:spMkLst>
        </pc:spChg>
      </pc:sldChg>
      <pc:sldChg chg="ord">
        <pc:chgData name="Ocampo, Elizabeth" userId="9dd75938-98e7-4b68-b996-06b41993fa02" providerId="ADAL" clId="{81402B9D-1448-4546-8ED6-36248E7C7EFF}" dt="2025-02-26T15:55:16.292" v="378"/>
        <pc:sldMkLst>
          <pc:docMk/>
          <pc:sldMk cId="3395706398" sldId="355"/>
        </pc:sldMkLst>
      </pc:sldChg>
      <pc:sldChg chg="modSp del mod ord">
        <pc:chgData name="Ocampo, Elizabeth" userId="9dd75938-98e7-4b68-b996-06b41993fa02" providerId="ADAL" clId="{81402B9D-1448-4546-8ED6-36248E7C7EFF}" dt="2025-02-26T16:55:01.576" v="2820" actId="47"/>
        <pc:sldMkLst>
          <pc:docMk/>
          <pc:sldMk cId="2577647693" sldId="356"/>
        </pc:sldMkLst>
        <pc:spChg chg="mod">
          <ac:chgData name="Ocampo, Elizabeth" userId="9dd75938-98e7-4b68-b996-06b41993fa02" providerId="ADAL" clId="{81402B9D-1448-4546-8ED6-36248E7C7EFF}" dt="2025-02-26T16:28:56.859" v="1926" actId="403"/>
          <ac:spMkLst>
            <pc:docMk/>
            <pc:sldMk cId="2577647693" sldId="356"/>
            <ac:spMk id="6" creationId="{D19335F2-AB14-79A1-F4F3-8CAFA5039E0D}"/>
          </ac:spMkLst>
        </pc:spChg>
      </pc:sldChg>
      <pc:sldChg chg="modSp mod ord">
        <pc:chgData name="Ocampo, Elizabeth" userId="9dd75938-98e7-4b68-b996-06b41993fa02" providerId="ADAL" clId="{81402B9D-1448-4546-8ED6-36248E7C7EFF}" dt="2025-02-26T16:23:00.623" v="1826"/>
        <pc:sldMkLst>
          <pc:docMk/>
          <pc:sldMk cId="844668719" sldId="358"/>
        </pc:sldMkLst>
        <pc:spChg chg="mod">
          <ac:chgData name="Ocampo, Elizabeth" userId="9dd75938-98e7-4b68-b996-06b41993fa02" providerId="ADAL" clId="{81402B9D-1448-4546-8ED6-36248E7C7EFF}" dt="2025-02-26T16:22:50.637" v="1823" actId="207"/>
          <ac:spMkLst>
            <pc:docMk/>
            <pc:sldMk cId="844668719" sldId="358"/>
            <ac:spMk id="2" creationId="{EE1407F7-6259-ED02-B352-4918F1A042D0}"/>
          </ac:spMkLst>
        </pc:spChg>
      </pc:sldChg>
      <pc:sldChg chg="ord">
        <pc:chgData name="Ocampo, Elizabeth" userId="9dd75938-98e7-4b68-b996-06b41993fa02" providerId="ADAL" clId="{81402B9D-1448-4546-8ED6-36248E7C7EFF}" dt="2025-02-26T15:56:04.330" v="390"/>
        <pc:sldMkLst>
          <pc:docMk/>
          <pc:sldMk cId="3931037760" sldId="361"/>
        </pc:sldMkLst>
      </pc:sldChg>
      <pc:sldChg chg="ord">
        <pc:chgData name="Ocampo, Elizabeth" userId="9dd75938-98e7-4b68-b996-06b41993fa02" providerId="ADAL" clId="{81402B9D-1448-4546-8ED6-36248E7C7EFF}" dt="2025-02-26T15:55:14.618" v="376"/>
        <pc:sldMkLst>
          <pc:docMk/>
          <pc:sldMk cId="116086929" sldId="362"/>
        </pc:sldMkLst>
      </pc:sldChg>
      <pc:sldChg chg="modSp mod">
        <pc:chgData name="Ocampo, Elizabeth" userId="9dd75938-98e7-4b68-b996-06b41993fa02" providerId="ADAL" clId="{81402B9D-1448-4546-8ED6-36248E7C7EFF}" dt="2025-02-26T16:25:57.578" v="1924" actId="20577"/>
        <pc:sldMkLst>
          <pc:docMk/>
          <pc:sldMk cId="2721220835" sldId="363"/>
        </pc:sldMkLst>
        <pc:spChg chg="mod">
          <ac:chgData name="Ocampo, Elizabeth" userId="9dd75938-98e7-4b68-b996-06b41993fa02" providerId="ADAL" clId="{81402B9D-1448-4546-8ED6-36248E7C7EFF}" dt="2025-02-26T16:10:44.579" v="779" actId="20577"/>
          <ac:spMkLst>
            <pc:docMk/>
            <pc:sldMk cId="2721220835" sldId="363"/>
            <ac:spMk id="2" creationId="{35D91E54-D98F-53D1-4FC2-B3F605C1E4EE}"/>
          </ac:spMkLst>
        </pc:spChg>
        <pc:spChg chg="mod">
          <ac:chgData name="Ocampo, Elizabeth" userId="9dd75938-98e7-4b68-b996-06b41993fa02" providerId="ADAL" clId="{81402B9D-1448-4546-8ED6-36248E7C7EFF}" dt="2025-02-26T16:25:57.578" v="1924" actId="20577"/>
          <ac:spMkLst>
            <pc:docMk/>
            <pc:sldMk cId="2721220835" sldId="363"/>
            <ac:spMk id="3" creationId="{DACC8FDA-66F5-0D53-D0D7-825FCCCA808F}"/>
          </ac:spMkLst>
        </pc:spChg>
      </pc:sldChg>
      <pc:sldChg chg="ord">
        <pc:chgData name="Ocampo, Elizabeth" userId="9dd75938-98e7-4b68-b996-06b41993fa02" providerId="ADAL" clId="{81402B9D-1448-4546-8ED6-36248E7C7EFF}" dt="2025-02-26T15:55:31.869" v="382"/>
        <pc:sldMkLst>
          <pc:docMk/>
          <pc:sldMk cId="2654356072" sldId="364"/>
        </pc:sldMkLst>
      </pc:sldChg>
      <pc:sldChg chg="del ord">
        <pc:chgData name="Ocampo, Elizabeth" userId="9dd75938-98e7-4b68-b996-06b41993fa02" providerId="ADAL" clId="{81402B9D-1448-4546-8ED6-36248E7C7EFF}" dt="2025-02-26T16:55:11.440" v="2821" actId="47"/>
        <pc:sldMkLst>
          <pc:docMk/>
          <pc:sldMk cId="1899815364" sldId="365"/>
        </pc:sldMkLst>
      </pc:sldChg>
      <pc:sldChg chg="del">
        <pc:chgData name="Ocampo, Elizabeth" userId="9dd75938-98e7-4b68-b996-06b41993fa02" providerId="ADAL" clId="{81402B9D-1448-4546-8ED6-36248E7C7EFF}" dt="2025-02-26T16:13:07.791" v="903" actId="47"/>
        <pc:sldMkLst>
          <pc:docMk/>
          <pc:sldMk cId="2511010976" sldId="372"/>
        </pc:sldMkLst>
      </pc:sldChg>
      <pc:sldChg chg="addSp modSp add mod chgLayout">
        <pc:chgData name="Ocampo, Elizabeth" userId="9dd75938-98e7-4b68-b996-06b41993fa02" providerId="ADAL" clId="{81402B9D-1448-4546-8ED6-36248E7C7EFF}" dt="2025-02-26T16:37:35.303" v="1973" actId="403"/>
        <pc:sldMkLst>
          <pc:docMk/>
          <pc:sldMk cId="2925622771" sldId="374"/>
        </pc:sldMkLst>
        <pc:spChg chg="add mod ord">
          <ac:chgData name="Ocampo, Elizabeth" userId="9dd75938-98e7-4b68-b996-06b41993fa02" providerId="ADAL" clId="{81402B9D-1448-4546-8ED6-36248E7C7EFF}" dt="2025-02-20T20:38:59.603" v="211" actId="27636"/>
          <ac:spMkLst>
            <pc:docMk/>
            <pc:sldMk cId="2925622771" sldId="374"/>
            <ac:spMk id="2" creationId="{C0741572-4B7B-A310-3CF8-C2E4BAA684AF}"/>
          </ac:spMkLst>
        </pc:spChg>
        <pc:spChg chg="mod ord">
          <ac:chgData name="Ocampo, Elizabeth" userId="9dd75938-98e7-4b68-b996-06b41993fa02" providerId="ADAL" clId="{81402B9D-1448-4546-8ED6-36248E7C7EFF}" dt="2025-02-26T16:37:35.303" v="1973" actId="403"/>
          <ac:spMkLst>
            <pc:docMk/>
            <pc:sldMk cId="2925622771" sldId="374"/>
            <ac:spMk id="4" creationId="{939E27EE-3300-FE63-C1A6-6E3D7EB7DAF6}"/>
          </ac:spMkLst>
        </pc:spChg>
      </pc:sldChg>
      <pc:sldChg chg="modSp add mod">
        <pc:chgData name="Ocampo, Elizabeth" userId="9dd75938-98e7-4b68-b996-06b41993fa02" providerId="ADAL" clId="{81402B9D-1448-4546-8ED6-36248E7C7EFF}" dt="2025-02-26T16:36:27.104" v="1972" actId="20577"/>
        <pc:sldMkLst>
          <pc:docMk/>
          <pc:sldMk cId="3691481406" sldId="375"/>
        </pc:sldMkLst>
        <pc:spChg chg="mod">
          <ac:chgData name="Ocampo, Elizabeth" userId="9dd75938-98e7-4b68-b996-06b41993fa02" providerId="ADAL" clId="{81402B9D-1448-4546-8ED6-36248E7C7EFF}" dt="2025-02-26T16:36:27.104" v="1972" actId="20577"/>
          <ac:spMkLst>
            <pc:docMk/>
            <pc:sldMk cId="3691481406" sldId="375"/>
            <ac:spMk id="4" creationId="{8D2B33DA-9C76-B628-077C-F0073BF6032E}"/>
          </ac:spMkLst>
        </pc:spChg>
      </pc:sldChg>
      <pc:sldChg chg="modSp add mod">
        <pc:chgData name="Ocampo, Elizabeth" userId="9dd75938-98e7-4b68-b996-06b41993fa02" providerId="ADAL" clId="{81402B9D-1448-4546-8ED6-36248E7C7EFF}" dt="2025-02-26T15:54:05.272" v="372" actId="20577"/>
        <pc:sldMkLst>
          <pc:docMk/>
          <pc:sldMk cId="1454430529" sldId="376"/>
        </pc:sldMkLst>
        <pc:spChg chg="mod">
          <ac:chgData name="Ocampo, Elizabeth" userId="9dd75938-98e7-4b68-b996-06b41993fa02" providerId="ADAL" clId="{81402B9D-1448-4546-8ED6-36248E7C7EFF}" dt="2025-02-26T15:54:05.272" v="372" actId="20577"/>
          <ac:spMkLst>
            <pc:docMk/>
            <pc:sldMk cId="1454430529" sldId="376"/>
            <ac:spMk id="4" creationId="{812819BE-D8F0-B390-A818-B442F28D84B3}"/>
          </ac:spMkLst>
        </pc:spChg>
      </pc:sldChg>
      <pc:sldChg chg="modSp add mod">
        <pc:chgData name="Ocampo, Elizabeth" userId="9dd75938-98e7-4b68-b996-06b41993fa02" providerId="ADAL" clId="{81402B9D-1448-4546-8ED6-36248E7C7EFF}" dt="2025-02-26T15:59:13.603" v="658" actId="113"/>
        <pc:sldMkLst>
          <pc:docMk/>
          <pc:sldMk cId="1195551224" sldId="377"/>
        </pc:sldMkLst>
        <pc:spChg chg="mod">
          <ac:chgData name="Ocampo, Elizabeth" userId="9dd75938-98e7-4b68-b996-06b41993fa02" providerId="ADAL" clId="{81402B9D-1448-4546-8ED6-36248E7C7EFF}" dt="2025-02-26T15:57:14.144" v="426" actId="20577"/>
          <ac:spMkLst>
            <pc:docMk/>
            <pc:sldMk cId="1195551224" sldId="377"/>
            <ac:spMk id="2" creationId="{F5E6B54F-9EA1-29B8-BD77-3E53842ACCA3}"/>
          </ac:spMkLst>
        </pc:spChg>
        <pc:spChg chg="mod">
          <ac:chgData name="Ocampo, Elizabeth" userId="9dd75938-98e7-4b68-b996-06b41993fa02" providerId="ADAL" clId="{81402B9D-1448-4546-8ED6-36248E7C7EFF}" dt="2025-02-26T15:59:13.603" v="658" actId="113"/>
          <ac:spMkLst>
            <pc:docMk/>
            <pc:sldMk cId="1195551224" sldId="377"/>
            <ac:spMk id="3" creationId="{E57F2AD7-1007-E1F1-C2BE-11701BEE5B0F}"/>
          </ac:spMkLst>
        </pc:spChg>
      </pc:sldChg>
      <pc:sldChg chg="modSp add mod modClrScheme chgLayout">
        <pc:chgData name="Ocampo, Elizabeth" userId="9dd75938-98e7-4b68-b996-06b41993fa02" providerId="ADAL" clId="{81402B9D-1448-4546-8ED6-36248E7C7EFF}" dt="2025-02-26T16:11:50.342" v="810" actId="700"/>
        <pc:sldMkLst>
          <pc:docMk/>
          <pc:sldMk cId="124288919" sldId="378"/>
        </pc:sldMkLst>
        <pc:spChg chg="mod ord">
          <ac:chgData name="Ocampo, Elizabeth" userId="9dd75938-98e7-4b68-b996-06b41993fa02" providerId="ADAL" clId="{81402B9D-1448-4546-8ED6-36248E7C7EFF}" dt="2025-02-26T16:11:50.342" v="810" actId="700"/>
          <ac:spMkLst>
            <pc:docMk/>
            <pc:sldMk cId="124288919" sldId="378"/>
            <ac:spMk id="4" creationId="{C7CBA853-4D75-9AEE-25E6-54CECEB051F6}"/>
          </ac:spMkLst>
        </pc:spChg>
      </pc:sldChg>
      <pc:sldChg chg="addSp delSp modSp add mod modClrScheme chgLayout">
        <pc:chgData name="Ocampo, Elizabeth" userId="9dd75938-98e7-4b68-b996-06b41993fa02" providerId="ADAL" clId="{81402B9D-1448-4546-8ED6-36248E7C7EFF}" dt="2025-02-26T16:12:56.237" v="902" actId="20577"/>
        <pc:sldMkLst>
          <pc:docMk/>
          <pc:sldMk cId="1526945226" sldId="379"/>
        </pc:sldMkLst>
        <pc:spChg chg="add del mod ord">
          <ac:chgData name="Ocampo, Elizabeth" userId="9dd75938-98e7-4b68-b996-06b41993fa02" providerId="ADAL" clId="{81402B9D-1448-4546-8ED6-36248E7C7EFF}" dt="2025-02-26T16:12:03.771" v="811" actId="700"/>
          <ac:spMkLst>
            <pc:docMk/>
            <pc:sldMk cId="1526945226" sldId="379"/>
            <ac:spMk id="2" creationId="{213AF9F9-EAFE-A4CE-5918-30F58929E16A}"/>
          </ac:spMkLst>
        </pc:spChg>
        <pc:spChg chg="add mod ord">
          <ac:chgData name="Ocampo, Elizabeth" userId="9dd75938-98e7-4b68-b996-06b41993fa02" providerId="ADAL" clId="{81402B9D-1448-4546-8ED6-36248E7C7EFF}" dt="2025-02-26T16:12:03.771" v="811" actId="700"/>
          <ac:spMkLst>
            <pc:docMk/>
            <pc:sldMk cId="1526945226" sldId="379"/>
            <ac:spMk id="3" creationId="{6C32DFA2-17A7-F500-F549-D35A1DB94AAA}"/>
          </ac:spMkLst>
        </pc:spChg>
        <pc:spChg chg="mod ord">
          <ac:chgData name="Ocampo, Elizabeth" userId="9dd75938-98e7-4b68-b996-06b41993fa02" providerId="ADAL" clId="{81402B9D-1448-4546-8ED6-36248E7C7EFF}" dt="2025-02-26T16:12:56.237" v="902" actId="20577"/>
          <ac:spMkLst>
            <pc:docMk/>
            <pc:sldMk cId="1526945226" sldId="379"/>
            <ac:spMk id="4" creationId="{ED082030-EE7B-F6E3-1F3A-51D8D42860B8}"/>
          </ac:spMkLst>
        </pc:spChg>
      </pc:sldChg>
      <pc:sldChg chg="modSp mod modClrScheme chgLayout">
        <pc:chgData name="Ocampo, Elizabeth" userId="9dd75938-98e7-4b68-b996-06b41993fa02" providerId="ADAL" clId="{81402B9D-1448-4546-8ED6-36248E7C7EFF}" dt="2025-02-26T16:23:26.855" v="1847" actId="20577"/>
        <pc:sldMkLst>
          <pc:docMk/>
          <pc:sldMk cId="2342321719" sldId="380"/>
        </pc:sldMkLst>
        <pc:spChg chg="mod ord">
          <ac:chgData name="Ocampo, Elizabeth" userId="9dd75938-98e7-4b68-b996-06b41993fa02" providerId="ADAL" clId="{81402B9D-1448-4546-8ED6-36248E7C7EFF}" dt="2025-02-26T16:23:26.855" v="1847" actId="20577"/>
          <ac:spMkLst>
            <pc:docMk/>
            <pc:sldMk cId="2342321719" sldId="380"/>
            <ac:spMk id="2" creationId="{35D91E54-D98F-53D1-4FC2-B3F605C1E4EE}"/>
          </ac:spMkLst>
        </pc:spChg>
        <pc:spChg chg="mod ord">
          <ac:chgData name="Ocampo, Elizabeth" userId="9dd75938-98e7-4b68-b996-06b41993fa02" providerId="ADAL" clId="{81402B9D-1448-4546-8ED6-36248E7C7EFF}" dt="2025-02-26T16:22:40.561" v="1822" actId="700"/>
          <ac:spMkLst>
            <pc:docMk/>
            <pc:sldMk cId="2342321719" sldId="380"/>
            <ac:spMk id="3" creationId="{DACC8FDA-66F5-0D53-D0D7-825FCCCA808F}"/>
          </ac:spMkLst>
        </pc:spChg>
        <pc:spChg chg="mod ord">
          <ac:chgData name="Ocampo, Elizabeth" userId="9dd75938-98e7-4b68-b996-06b41993fa02" providerId="ADAL" clId="{81402B9D-1448-4546-8ED6-36248E7C7EFF}" dt="2025-02-26T16:22:40.561" v="1822" actId="700"/>
          <ac:spMkLst>
            <pc:docMk/>
            <pc:sldMk cId="2342321719" sldId="380"/>
            <ac:spMk id="4" creationId="{90C55E1B-99FD-3EAD-3B4D-EE7C9F16EF9C}"/>
          </ac:spMkLst>
        </pc:spChg>
        <pc:spChg chg="mod ord">
          <ac:chgData name="Ocampo, Elizabeth" userId="9dd75938-98e7-4b68-b996-06b41993fa02" providerId="ADAL" clId="{81402B9D-1448-4546-8ED6-36248E7C7EFF}" dt="2025-02-26T16:22:40.561" v="1822" actId="700"/>
          <ac:spMkLst>
            <pc:docMk/>
            <pc:sldMk cId="2342321719" sldId="380"/>
            <ac:spMk id="5" creationId="{F5D9C509-BE78-A299-3C0A-F8666FB33D90}"/>
          </ac:spMkLst>
        </pc:spChg>
      </pc:sldChg>
      <pc:sldChg chg="add del">
        <pc:chgData name="Ocampo, Elizabeth" userId="9dd75938-98e7-4b68-b996-06b41993fa02" providerId="ADAL" clId="{81402B9D-1448-4546-8ED6-36248E7C7EFF}" dt="2025-02-26T16:22:14.967" v="1821"/>
        <pc:sldMkLst>
          <pc:docMk/>
          <pc:sldMk cId="3356384057" sldId="380"/>
        </pc:sldMkLst>
      </pc:sldChg>
      <pc:sldChg chg="add del">
        <pc:chgData name="Ocampo, Elizabeth" userId="9dd75938-98e7-4b68-b996-06b41993fa02" providerId="ADAL" clId="{81402B9D-1448-4546-8ED6-36248E7C7EFF}" dt="2025-02-26T16:11:22.514" v="806"/>
        <pc:sldMkLst>
          <pc:docMk/>
          <pc:sldMk cId="3847520728" sldId="380"/>
        </pc:sldMkLst>
      </pc:sldChg>
      <pc:sldChg chg="modSp add mod">
        <pc:chgData name="Ocampo, Elizabeth" userId="9dd75938-98e7-4b68-b996-06b41993fa02" providerId="ADAL" clId="{81402B9D-1448-4546-8ED6-36248E7C7EFF}" dt="2025-02-26T16:51:26.849" v="2615" actId="20577"/>
        <pc:sldMkLst>
          <pc:docMk/>
          <pc:sldMk cId="2925272808" sldId="381"/>
        </pc:sldMkLst>
        <pc:spChg chg="mod">
          <ac:chgData name="Ocampo, Elizabeth" userId="9dd75938-98e7-4b68-b996-06b41993fa02" providerId="ADAL" clId="{81402B9D-1448-4546-8ED6-36248E7C7EFF}" dt="2025-02-26T16:46:30.679" v="2123" actId="20577"/>
          <ac:spMkLst>
            <pc:docMk/>
            <pc:sldMk cId="2925272808" sldId="381"/>
            <ac:spMk id="2" creationId="{B82EB4A2-4D8F-1D66-1CF6-436B3922C79D}"/>
          </ac:spMkLst>
        </pc:spChg>
        <pc:spChg chg="mod">
          <ac:chgData name="Ocampo, Elizabeth" userId="9dd75938-98e7-4b68-b996-06b41993fa02" providerId="ADAL" clId="{81402B9D-1448-4546-8ED6-36248E7C7EFF}" dt="2025-02-26T16:51:26.849" v="2615" actId="20577"/>
          <ac:spMkLst>
            <pc:docMk/>
            <pc:sldMk cId="2925272808" sldId="381"/>
            <ac:spMk id="3" creationId="{DC63BCDF-F862-7686-FA7F-D14A600CFDC1}"/>
          </ac:spMkLst>
        </pc:spChg>
      </pc:sldChg>
      <pc:sldChg chg="modSp add mod">
        <pc:chgData name="Ocampo, Elizabeth" userId="9dd75938-98e7-4b68-b996-06b41993fa02" providerId="ADAL" clId="{81402B9D-1448-4546-8ED6-36248E7C7EFF}" dt="2025-02-26T16:53:07.846" v="2819" actId="20577"/>
        <pc:sldMkLst>
          <pc:docMk/>
          <pc:sldMk cId="2966540720" sldId="382"/>
        </pc:sldMkLst>
        <pc:spChg chg="mod">
          <ac:chgData name="Ocampo, Elizabeth" userId="9dd75938-98e7-4b68-b996-06b41993fa02" providerId="ADAL" clId="{81402B9D-1448-4546-8ED6-36248E7C7EFF}" dt="2025-02-26T16:52:26.896" v="2656" actId="20577"/>
          <ac:spMkLst>
            <pc:docMk/>
            <pc:sldMk cId="2966540720" sldId="382"/>
            <ac:spMk id="2" creationId="{0152B5B8-BDEB-CABB-7190-0031D8A65155}"/>
          </ac:spMkLst>
        </pc:spChg>
        <pc:spChg chg="mod">
          <ac:chgData name="Ocampo, Elizabeth" userId="9dd75938-98e7-4b68-b996-06b41993fa02" providerId="ADAL" clId="{81402B9D-1448-4546-8ED6-36248E7C7EFF}" dt="2025-02-26T16:53:07.846" v="2819" actId="20577"/>
          <ac:spMkLst>
            <pc:docMk/>
            <pc:sldMk cId="2966540720" sldId="382"/>
            <ac:spMk id="3" creationId="{37131A15-FB93-62BD-E895-0DAC49CF67D8}"/>
          </ac:spMkLst>
        </pc:spChg>
      </pc:sldChg>
      <pc:sldMasterChg chg="del delSldLayout">
        <pc:chgData name="Ocampo, Elizabeth" userId="9dd75938-98e7-4b68-b996-06b41993fa02" providerId="ADAL" clId="{81402B9D-1448-4546-8ED6-36248E7C7EFF}" dt="2025-02-26T16:22:40.561" v="1822" actId="700"/>
        <pc:sldMasterMkLst>
          <pc:docMk/>
          <pc:sldMasterMk cId="2615773790" sldId="2147483729"/>
        </pc:sldMasterMkLst>
        <pc:sldLayoutChg chg="del">
          <pc:chgData name="Ocampo, Elizabeth" userId="9dd75938-98e7-4b68-b996-06b41993fa02" providerId="ADAL" clId="{81402B9D-1448-4546-8ED6-36248E7C7EFF}" dt="2025-02-26T16:22:40.561" v="1822" actId="700"/>
          <pc:sldLayoutMkLst>
            <pc:docMk/>
            <pc:sldMasterMk cId="2615773790" sldId="2147483729"/>
            <pc:sldLayoutMk cId="3101879485" sldId="2147483730"/>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1148328702" sldId="2147483731"/>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3612788864" sldId="2147483732"/>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2476749227" sldId="2147483733"/>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2847164431" sldId="2147483734"/>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3510596023" sldId="2147483735"/>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3171920858" sldId="2147483736"/>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1691149653" sldId="2147483737"/>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3546563683" sldId="2147483738"/>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692434240" sldId="2147483739"/>
          </pc:sldLayoutMkLst>
        </pc:sldLayoutChg>
        <pc:sldLayoutChg chg="del">
          <pc:chgData name="Ocampo, Elizabeth" userId="9dd75938-98e7-4b68-b996-06b41993fa02" providerId="ADAL" clId="{81402B9D-1448-4546-8ED6-36248E7C7EFF}" dt="2025-02-26T16:22:40.561" v="1822" actId="700"/>
          <pc:sldLayoutMkLst>
            <pc:docMk/>
            <pc:sldMasterMk cId="2615773790" sldId="2147483729"/>
            <pc:sldLayoutMk cId="3320577480" sldId="21474837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C919-9D24-0715-55CB-869D1B1DB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3AFB5-4C9D-C7DB-67B4-F6A4D5A85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F5A8C-B815-F536-4F9B-A92A78C8782E}"/>
              </a:ext>
            </a:extLst>
          </p:cNvPr>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a:extLst>
              <a:ext uri="{FF2B5EF4-FFF2-40B4-BE49-F238E27FC236}">
                <a16:creationId xmlns:a16="http://schemas.microsoft.com/office/drawing/2014/main" id="{2D796390-971B-2000-B6BB-34976D338ADD}"/>
              </a:ext>
            </a:extLst>
          </p:cNvPr>
          <p:cNvSpPr>
            <a:spLocks noGrp="1"/>
          </p:cNvSpPr>
          <p:nvPr>
            <p:ph type="sldNum" sz="quarter" idx="5"/>
          </p:nvPr>
        </p:nvSpPr>
        <p:spPr/>
        <p:txBody>
          <a:bodyPr/>
          <a:lstStyle/>
          <a:p>
            <a:fld id="{BD044820-594D-4312-82F8-6E11BE48DA4D}" type="slidenum">
              <a:rPr lang="en-US"/>
              <a:t>2</a:t>
            </a:fld>
            <a:endParaRPr lang="en-US"/>
          </a:p>
        </p:txBody>
      </p:sp>
    </p:spTree>
    <p:extLst>
      <p:ext uri="{BB962C8B-B14F-4D97-AF65-F5344CB8AC3E}">
        <p14:creationId xmlns:p14="http://schemas.microsoft.com/office/powerpoint/2010/main" val="418779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Elizabeth</a:t>
            </a:r>
            <a:endParaRPr lang="en-US">
              <a:solidFill>
                <a:srgbClr val="FFFFFF"/>
              </a:solidFill>
              <a:latin typeface="var(--heading--font-family)"/>
            </a:endParaRPr>
          </a:p>
          <a:p>
            <a:pPr algn="l"/>
            <a:r>
              <a:rPr lang="en-US"/>
              <a:t>Charts from the “2024 Snapshot of Today’s Philanthropic Landscape” report produced by CCS Fundraising. </a:t>
            </a:r>
            <a:r>
              <a:rPr lang="en-US" b="0" i="0">
                <a:solidFill>
                  <a:srgbClr val="FFFFFF"/>
                </a:solidFill>
                <a:effectLst/>
                <a:latin typeface="var(--heading--font-family)"/>
              </a:rPr>
              <a:t>CCS is a</a:t>
            </a:r>
            <a:r>
              <a:rPr lang="en-US" b="1" i="0">
                <a:solidFill>
                  <a:srgbClr val="FFFFFF"/>
                </a:solidFill>
                <a:effectLst/>
                <a:latin typeface="var(--heading--font-family)"/>
              </a:rPr>
              <a:t> strategic fundraising firm</a:t>
            </a:r>
            <a:endParaRPr lang="en-US" b="0" i="0">
              <a:solidFill>
                <a:srgbClr val="FFFFFF"/>
              </a:solidFill>
              <a:effectLst/>
              <a:latin typeface="var(--heading--font-family)"/>
            </a:endParaRPr>
          </a:p>
          <a:p>
            <a:pPr algn="l"/>
            <a:r>
              <a:rPr lang="en-US" b="0" i="0">
                <a:solidFill>
                  <a:srgbClr val="FFFFFF"/>
                </a:solidFill>
                <a:effectLst/>
                <a:latin typeface="Calibri"/>
                <a:cs typeface="Calibri"/>
              </a:rPr>
              <a:t>that partners with nonprofits for transformational change.</a:t>
            </a:r>
          </a:p>
          <a:p>
            <a:pPr algn="l"/>
            <a:endParaRPr lang="en-US" b="0" i="0">
              <a:solidFill>
                <a:srgbClr val="FFFFFF"/>
              </a:solidFill>
              <a:effectLst/>
              <a:latin typeface="Calibri" panose="020F0502020204030204" pitchFamily="34" charset="0"/>
            </a:endParaRPr>
          </a:p>
          <a:p>
            <a:pPr algn="l"/>
            <a:r>
              <a:rPr lang="en-US"/>
              <a:t>Giving to foundations grew by an estimated 15.4% to $80 billion, an impressive growth even when adjusted for inflation (10.8%). From 2019 through 2023, giving to foundations reached its highest levels since Giving USA began tracking this data in 1978.</a:t>
            </a:r>
            <a:endParaRPr lang="en-US">
              <a:cs typeface="Calibri"/>
            </a:endParaRPr>
          </a:p>
        </p:txBody>
      </p:sp>
      <p:sp>
        <p:nvSpPr>
          <p:cNvPr id="4" name="Slide Number Placeholder 3"/>
          <p:cNvSpPr>
            <a:spLocks noGrp="1"/>
          </p:cNvSpPr>
          <p:nvPr>
            <p:ph type="sldNum" sz="quarter" idx="5"/>
          </p:nvPr>
        </p:nvSpPr>
        <p:spPr/>
        <p:txBody>
          <a:bodyPr/>
          <a:lstStyle/>
          <a:p>
            <a:fld id="{BD044820-594D-4312-82F8-6E11BE48DA4D}" type="slidenum">
              <a:rPr lang="en-US" smtClean="0"/>
              <a:t>11</a:t>
            </a:fld>
            <a:endParaRPr lang="en-US"/>
          </a:p>
        </p:txBody>
      </p:sp>
    </p:spTree>
    <p:extLst>
      <p:ext uri="{BB962C8B-B14F-4D97-AF65-F5344CB8AC3E}">
        <p14:creationId xmlns:p14="http://schemas.microsoft.com/office/powerpoint/2010/main" val="276199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Aaron </a:t>
            </a:r>
          </a:p>
        </p:txBody>
      </p:sp>
      <p:sp>
        <p:nvSpPr>
          <p:cNvPr id="4" name="Slide Number Placeholder 3"/>
          <p:cNvSpPr>
            <a:spLocks noGrp="1"/>
          </p:cNvSpPr>
          <p:nvPr>
            <p:ph type="sldNum" sz="quarter" idx="5"/>
          </p:nvPr>
        </p:nvSpPr>
        <p:spPr/>
        <p:txBody>
          <a:bodyPr/>
          <a:lstStyle/>
          <a:p>
            <a:fld id="{BD044820-594D-4312-82F8-6E11BE48DA4D}" type="slidenum">
              <a:rPr lang="en-US"/>
              <a:t>12</a:t>
            </a:fld>
            <a:endParaRPr lang="en-US"/>
          </a:p>
        </p:txBody>
      </p:sp>
    </p:spTree>
    <p:extLst>
      <p:ext uri="{BB962C8B-B14F-4D97-AF65-F5344CB8AC3E}">
        <p14:creationId xmlns:p14="http://schemas.microsoft.com/office/powerpoint/2010/main" val="148829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a:latin typeface="Verdana"/>
                <a:ea typeface="Verdana"/>
              </a:rPr>
              <a:t>Elizabeth</a:t>
            </a:r>
            <a:endParaRPr lang="en-US"/>
          </a:p>
          <a:p>
            <a:pPr marL="0" marR="0" lvl="0" indent="0" algn="l" defTabSz="914400">
              <a:lnSpc>
                <a:spcPct val="100000"/>
              </a:lnSpc>
              <a:spcBef>
                <a:spcPts val="0"/>
              </a:spcBef>
              <a:spcAft>
                <a:spcPts val="0"/>
              </a:spcAft>
              <a:buClrTx/>
              <a:buSzTx/>
              <a:buFontTx/>
              <a:buNone/>
              <a:tabLst/>
              <a:defRPr/>
            </a:pPr>
            <a:r>
              <a:rPr lang="en-US" sz="1000">
                <a:latin typeface="Verdana"/>
                <a:ea typeface="Verdana"/>
                <a:cs typeface="Verdana" panose="020B0604030504040204" pitchFamily="34" charset="0"/>
              </a:rPr>
              <a:t>Private funders often resemble </a:t>
            </a:r>
            <a:r>
              <a:rPr lang="en-US" sz="1000" b="1">
                <a:solidFill>
                  <a:srgbClr val="00859B"/>
                </a:solidFill>
                <a:latin typeface="Verdana"/>
                <a:ea typeface="Verdana"/>
                <a:cs typeface="Verdana" panose="020B0604030504040204" pitchFamily="34" charset="0"/>
              </a:rPr>
              <a:t>individual donors</a:t>
            </a:r>
            <a:r>
              <a:rPr lang="en-US" sz="1000">
                <a:solidFill>
                  <a:srgbClr val="00859B"/>
                </a:solidFill>
                <a:latin typeface="Verdana"/>
                <a:ea typeface="Verdana"/>
                <a:cs typeface="Verdana" panose="020B0604030504040204" pitchFamily="34" charset="0"/>
              </a:rPr>
              <a:t> </a:t>
            </a:r>
            <a:r>
              <a:rPr lang="en-US" sz="1000">
                <a:latin typeface="Verdana"/>
                <a:ea typeface="Verdana"/>
                <a:cs typeface="Verdana" panose="020B0604030504040204" pitchFamily="34" charset="0"/>
              </a:rPr>
              <a:t>more than federal funding agencies. They seek to enact the philanthropic vision of the people, families, or corporations that establish them. It’s best to remember private foundations come from a place of altruism, whereas the national science foundation, for example, comes from placing value on asking why and how for the sole benefit of knowing the answer. Because of this distinction, private and public funding agencies work on different problems to accomplish different goals. </a:t>
            </a:r>
            <a:endParaRPr lang="en-US"/>
          </a:p>
          <a:p>
            <a:endParaRPr lang="en-US" sz="1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a:p>
        </p:txBody>
      </p:sp>
      <p:sp>
        <p:nvSpPr>
          <p:cNvPr id="5" name="Footer Placeholder 4"/>
          <p:cNvSpPr>
            <a:spLocks noGrp="1"/>
          </p:cNvSpPr>
          <p:nvPr>
            <p:ph type="ftr" sz="quarter" idx="11"/>
          </p:nvPr>
        </p:nvSpPr>
        <p:spPr/>
        <p:txBody>
          <a:bodyPr/>
          <a:lstStyle/>
          <a:p>
            <a:r>
              <a:rPr lang="en-US"/>
              <a:t>Working with Foundations, 10/26/2018</a:t>
            </a:r>
          </a:p>
        </p:txBody>
      </p:sp>
    </p:spTree>
    <p:extLst>
      <p:ext uri="{BB962C8B-B14F-4D97-AF65-F5344CB8AC3E}">
        <p14:creationId xmlns:p14="http://schemas.microsoft.com/office/powerpoint/2010/main" val="108955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a:p>
            <a:pPr algn="l"/>
            <a:r>
              <a:rPr lang="en-US" dirty="0"/>
              <a:t>The share of institutional giving toward educational organizations, like OSU has been decreasing over the past seven years, replaced by increases in giving toward organizations serving public benefit, human services, and health causes. As of 2023, education sector giving continued to be the largest cause area, and higher education represents more than 50% of giving in this category.</a:t>
            </a:r>
          </a:p>
          <a:p>
            <a:pPr algn="l"/>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14</a:t>
            </a:fld>
            <a:endParaRPr lang="en-US"/>
          </a:p>
        </p:txBody>
      </p:sp>
    </p:spTree>
    <p:extLst>
      <p:ext uri="{BB962C8B-B14F-4D97-AF65-F5344CB8AC3E}">
        <p14:creationId xmlns:p14="http://schemas.microsoft.com/office/powerpoint/2010/main" val="35607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ED41F-D2C9-5635-5512-DFB80CC86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C2D04-35FD-63B0-1B84-FBC2F7C70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825DA-7D52-A670-CF13-8F2C3B74DDBB}"/>
              </a:ext>
            </a:extLst>
          </p:cNvPr>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a:extLst>
              <a:ext uri="{FF2B5EF4-FFF2-40B4-BE49-F238E27FC236}">
                <a16:creationId xmlns:a16="http://schemas.microsoft.com/office/drawing/2014/main" id="{30C7AF21-F2EA-30A3-6A4D-35C7BBB7C626}"/>
              </a:ext>
            </a:extLst>
          </p:cNvPr>
          <p:cNvSpPr>
            <a:spLocks noGrp="1"/>
          </p:cNvSpPr>
          <p:nvPr>
            <p:ph type="sldNum" sz="quarter" idx="5"/>
          </p:nvPr>
        </p:nvSpPr>
        <p:spPr/>
        <p:txBody>
          <a:bodyPr/>
          <a:lstStyle/>
          <a:p>
            <a:fld id="{BD044820-594D-4312-82F8-6E11BE48DA4D}" type="slidenum">
              <a:rPr lang="en-US"/>
              <a:t>15</a:t>
            </a:fld>
            <a:endParaRPr lang="en-US"/>
          </a:p>
        </p:txBody>
      </p:sp>
    </p:spTree>
    <p:extLst>
      <p:ext uri="{BB962C8B-B14F-4D97-AF65-F5344CB8AC3E}">
        <p14:creationId xmlns:p14="http://schemas.microsoft.com/office/powerpoint/2010/main" val="167193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Aaron </a:t>
            </a:r>
            <a:endParaRPr lang="en-US"/>
          </a:p>
        </p:txBody>
      </p:sp>
      <p:sp>
        <p:nvSpPr>
          <p:cNvPr id="4" name="Slide Number Placeholder 3"/>
          <p:cNvSpPr>
            <a:spLocks noGrp="1"/>
          </p:cNvSpPr>
          <p:nvPr>
            <p:ph type="sldNum" sz="quarter" idx="5"/>
          </p:nvPr>
        </p:nvSpPr>
        <p:spPr/>
        <p:txBody>
          <a:bodyPr/>
          <a:lstStyle/>
          <a:p>
            <a:fld id="{39968144-69AE-44C4-A912-0BE591710ACD}" type="slidenum">
              <a:rPr lang="en-US" smtClean="0"/>
              <a:t>16</a:t>
            </a:fld>
            <a:endParaRPr lang="en-US"/>
          </a:p>
        </p:txBody>
      </p:sp>
    </p:spTree>
    <p:extLst>
      <p:ext uri="{BB962C8B-B14F-4D97-AF65-F5344CB8AC3E}">
        <p14:creationId xmlns:p14="http://schemas.microsoft.com/office/powerpoint/2010/main" val="345466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cs typeface="Calibri"/>
              </a:rPr>
              <a:t>Elizabeth</a:t>
            </a:r>
          </a:p>
        </p:txBody>
      </p:sp>
    </p:spTree>
    <p:extLst>
      <p:ext uri="{BB962C8B-B14F-4D97-AF65-F5344CB8AC3E}">
        <p14:creationId xmlns:p14="http://schemas.microsoft.com/office/powerpoint/2010/main" val="1518222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p:cNvSpPr>
            <a:spLocks noGrp="1"/>
          </p:cNvSpPr>
          <p:nvPr>
            <p:ph type="sldNum" sz="quarter" idx="5"/>
          </p:nvPr>
        </p:nvSpPr>
        <p:spPr/>
        <p:txBody>
          <a:bodyPr/>
          <a:lstStyle/>
          <a:p>
            <a:fld id="{BBA8A56B-A62F-4043-A5DF-1F5D1D152ADB}" type="slidenum">
              <a:rPr lang="en-US" smtClean="0"/>
              <a:t>18</a:t>
            </a:fld>
            <a:endParaRPr lang="en-US"/>
          </a:p>
        </p:txBody>
      </p:sp>
    </p:spTree>
    <p:extLst>
      <p:ext uri="{BB962C8B-B14F-4D97-AF65-F5344CB8AC3E}">
        <p14:creationId xmlns:p14="http://schemas.microsoft.com/office/powerpoint/2010/main" val="239284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Elizabeth</a:t>
            </a:r>
          </a:p>
        </p:txBody>
      </p:sp>
      <p:sp>
        <p:nvSpPr>
          <p:cNvPr id="4" name="Slide Number Placeholder 3"/>
          <p:cNvSpPr>
            <a:spLocks noGrp="1"/>
          </p:cNvSpPr>
          <p:nvPr>
            <p:ph type="sldNum" sz="quarter" idx="5"/>
          </p:nvPr>
        </p:nvSpPr>
        <p:spPr/>
        <p:txBody>
          <a:bodyPr/>
          <a:lstStyle/>
          <a:p>
            <a:fld id="{BD044820-594D-4312-82F8-6E11BE48DA4D}" type="slidenum">
              <a:rPr lang="en-US"/>
              <a:t>19</a:t>
            </a:fld>
            <a:endParaRPr lang="en-US"/>
          </a:p>
        </p:txBody>
      </p:sp>
    </p:spTree>
    <p:extLst>
      <p:ext uri="{BB962C8B-B14F-4D97-AF65-F5344CB8AC3E}">
        <p14:creationId xmlns:p14="http://schemas.microsoft.com/office/powerpoint/2010/main" val="1577186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Aaron </a:t>
            </a:r>
          </a:p>
        </p:txBody>
      </p:sp>
      <p:sp>
        <p:nvSpPr>
          <p:cNvPr id="4" name="Slide Number Placeholder 3"/>
          <p:cNvSpPr>
            <a:spLocks noGrp="1"/>
          </p:cNvSpPr>
          <p:nvPr>
            <p:ph type="sldNum" sz="quarter" idx="5"/>
          </p:nvPr>
        </p:nvSpPr>
        <p:spPr/>
        <p:txBody>
          <a:bodyPr/>
          <a:lstStyle/>
          <a:p>
            <a:fld id="{BD044820-594D-4312-82F8-6E11BE48DA4D}" type="slidenum">
              <a:rPr lang="en-US"/>
              <a:t>20</a:t>
            </a:fld>
            <a:endParaRPr lang="en-US"/>
          </a:p>
        </p:txBody>
      </p:sp>
    </p:spTree>
    <p:extLst>
      <p:ext uri="{BB962C8B-B14F-4D97-AF65-F5344CB8AC3E}">
        <p14:creationId xmlns:p14="http://schemas.microsoft.com/office/powerpoint/2010/main" val="18045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Vacant: Senior Director – let us know if you can </a:t>
            </a:r>
            <a:r>
              <a:rPr lang="en-US"/>
              <a:t>recommend anyone!</a:t>
            </a:r>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210765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Emily</a:t>
            </a:r>
          </a:p>
        </p:txBody>
      </p:sp>
      <p:sp>
        <p:nvSpPr>
          <p:cNvPr id="4" name="Slide Number Placeholder 3"/>
          <p:cNvSpPr>
            <a:spLocks noGrp="1"/>
          </p:cNvSpPr>
          <p:nvPr>
            <p:ph type="sldNum" sz="quarter" idx="5"/>
          </p:nvPr>
        </p:nvSpPr>
        <p:spPr/>
        <p:txBody>
          <a:bodyPr/>
          <a:lstStyle/>
          <a:p>
            <a:fld id="{BD044820-594D-4312-82F8-6E11BE48DA4D}" type="slidenum">
              <a:rPr lang="en-US"/>
              <a:t>21</a:t>
            </a:fld>
            <a:endParaRPr lang="en-US"/>
          </a:p>
        </p:txBody>
      </p:sp>
    </p:spTree>
    <p:extLst>
      <p:ext uri="{BB962C8B-B14F-4D97-AF65-F5344CB8AC3E}">
        <p14:creationId xmlns:p14="http://schemas.microsoft.com/office/powerpoint/2010/main" val="415561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BD044820-594D-4312-82F8-6E11BE48DA4D}" type="slidenum">
              <a:rPr lang="en-US"/>
              <a:t>22</a:t>
            </a:fld>
            <a:endParaRPr lang="en-US"/>
          </a:p>
        </p:txBody>
      </p:sp>
    </p:spTree>
    <p:extLst>
      <p:ext uri="{BB962C8B-B14F-4D97-AF65-F5344CB8AC3E}">
        <p14:creationId xmlns:p14="http://schemas.microsoft.com/office/powerpoint/2010/main" val="642976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52C6B-E471-BBEB-3A45-B2032696D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C9D2A-ED0F-53F3-D87B-D1FA919E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656AF-0DBC-2C51-FEE7-167FB0937797}"/>
              </a:ext>
            </a:extLst>
          </p:cNvPr>
          <p:cNvSpPr>
            <a:spLocks noGrp="1"/>
          </p:cNvSpPr>
          <p:nvPr>
            <p:ph type="body" idx="1"/>
          </p:nvPr>
        </p:nvSpPr>
        <p:spPr/>
        <p:txBody>
          <a:bodyPr/>
          <a:lstStyle/>
          <a:p>
            <a:r>
              <a:rPr lang="en-US">
                <a:cs typeface="Calibri"/>
              </a:rPr>
              <a:t>Emily</a:t>
            </a:r>
          </a:p>
        </p:txBody>
      </p:sp>
      <p:sp>
        <p:nvSpPr>
          <p:cNvPr id="4" name="Slide Number Placeholder 3">
            <a:extLst>
              <a:ext uri="{FF2B5EF4-FFF2-40B4-BE49-F238E27FC236}">
                <a16:creationId xmlns:a16="http://schemas.microsoft.com/office/drawing/2014/main" id="{BBADB2B0-F0C5-8C47-9BB9-ED8DFD101D2B}"/>
              </a:ext>
            </a:extLst>
          </p:cNvPr>
          <p:cNvSpPr>
            <a:spLocks noGrp="1"/>
          </p:cNvSpPr>
          <p:nvPr>
            <p:ph type="sldNum" sz="quarter" idx="5"/>
          </p:nvPr>
        </p:nvSpPr>
        <p:spPr/>
        <p:txBody>
          <a:bodyPr/>
          <a:lstStyle/>
          <a:p>
            <a:fld id="{BD044820-594D-4312-82F8-6E11BE48DA4D}" type="slidenum">
              <a:rPr lang="en-US"/>
              <a:t>23</a:t>
            </a:fld>
            <a:endParaRPr lang="en-US"/>
          </a:p>
        </p:txBody>
      </p:sp>
    </p:spTree>
    <p:extLst>
      <p:ext uri="{BB962C8B-B14F-4D97-AF65-F5344CB8AC3E}">
        <p14:creationId xmlns:p14="http://schemas.microsoft.com/office/powerpoint/2010/main" val="375433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79D4-CF2B-8217-EA47-CAA4C702F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4E1CA-0D71-F9E8-E714-600B9FB8F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F0282-2B8C-AEC5-011D-040B16C2E46B}"/>
              </a:ext>
            </a:extLst>
          </p:cNvPr>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a:extLst>
              <a:ext uri="{FF2B5EF4-FFF2-40B4-BE49-F238E27FC236}">
                <a16:creationId xmlns:a16="http://schemas.microsoft.com/office/drawing/2014/main" id="{8168BDDF-1A56-F88E-1B6F-1E6261339589}"/>
              </a:ext>
            </a:extLst>
          </p:cNvPr>
          <p:cNvSpPr>
            <a:spLocks noGrp="1"/>
          </p:cNvSpPr>
          <p:nvPr>
            <p:ph type="sldNum" sz="quarter" idx="5"/>
          </p:nvPr>
        </p:nvSpPr>
        <p:spPr/>
        <p:txBody>
          <a:bodyPr/>
          <a:lstStyle/>
          <a:p>
            <a:fld id="{BD044820-594D-4312-82F8-6E11BE48DA4D}" type="slidenum">
              <a:rPr lang="en-US"/>
              <a:t>24</a:t>
            </a:fld>
            <a:endParaRPr lang="en-US"/>
          </a:p>
        </p:txBody>
      </p:sp>
    </p:spTree>
    <p:extLst>
      <p:ext uri="{BB962C8B-B14F-4D97-AF65-F5344CB8AC3E}">
        <p14:creationId xmlns:p14="http://schemas.microsoft.com/office/powerpoint/2010/main" val="178197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26</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133826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27</a:t>
            </a:fld>
            <a:endParaRPr lang="en-US"/>
          </a:p>
        </p:txBody>
      </p:sp>
    </p:spTree>
    <p:extLst>
      <p:ext uri="{BB962C8B-B14F-4D97-AF65-F5344CB8AC3E}">
        <p14:creationId xmlns:p14="http://schemas.microsoft.com/office/powerpoint/2010/main" val="2888204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28</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1367447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29</a:t>
            </a:fld>
            <a:endParaRPr lang="en-US" dirty="0"/>
          </a:p>
        </p:txBody>
      </p:sp>
      <p:sp>
        <p:nvSpPr>
          <p:cNvPr id="6" name="Footer Placeholder 5"/>
          <p:cNvSpPr>
            <a:spLocks noGrp="1"/>
          </p:cNvSpPr>
          <p:nvPr>
            <p:ph type="ftr" sz="quarter" idx="12"/>
          </p:nvPr>
        </p:nvSpPr>
        <p:spPr/>
        <p:txBody>
          <a:bodyPr/>
          <a:lstStyle/>
          <a:p>
            <a:r>
              <a:rPr lang="en-US" dirty="0"/>
              <a:t>Prospect &amp; RFP Research, 11/9/2018</a:t>
            </a:r>
          </a:p>
        </p:txBody>
      </p:sp>
    </p:spTree>
    <p:extLst>
      <p:ext uri="{BB962C8B-B14F-4D97-AF65-F5344CB8AC3E}">
        <p14:creationId xmlns:p14="http://schemas.microsoft.com/office/powerpoint/2010/main" val="897643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any one of us to discuss your project. We are always interested in hearing about your work and what you are looking for. Send us an email, ask for a zoom call, whatever works best for you. We here to help!</a:t>
            </a:r>
          </a:p>
        </p:txBody>
      </p:sp>
      <p:sp>
        <p:nvSpPr>
          <p:cNvPr id="4" name="Slide Number Placeholder 3"/>
          <p:cNvSpPr>
            <a:spLocks noGrp="1"/>
          </p:cNvSpPr>
          <p:nvPr>
            <p:ph type="sldNum" sz="quarter" idx="5"/>
          </p:nvPr>
        </p:nvSpPr>
        <p:spPr/>
        <p:txBody>
          <a:bodyPr/>
          <a:lstStyle/>
          <a:p>
            <a:fld id="{BD044820-594D-4312-82F8-6E11BE48DA4D}" type="slidenum">
              <a:rPr lang="en-US" smtClean="0"/>
              <a:t>31</a:t>
            </a:fld>
            <a:endParaRPr lang="en-US"/>
          </a:p>
        </p:txBody>
      </p:sp>
    </p:spTree>
    <p:extLst>
      <p:ext uri="{BB962C8B-B14F-4D97-AF65-F5344CB8AC3E}">
        <p14:creationId xmlns:p14="http://schemas.microsoft.com/office/powerpoint/2010/main" val="2102861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8581-34D9-D1A7-29FE-3EC578598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190A3-B0EA-F64D-2AC6-0F3F217F7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10D63-15D8-3892-B600-1C1A68DA67D3}"/>
              </a:ext>
            </a:extLst>
          </p:cNvPr>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a:extLst>
              <a:ext uri="{FF2B5EF4-FFF2-40B4-BE49-F238E27FC236}">
                <a16:creationId xmlns:a16="http://schemas.microsoft.com/office/drawing/2014/main" id="{C24C95C5-EB4A-4AAE-189E-D55FE4D803CD}"/>
              </a:ext>
            </a:extLst>
          </p:cNvPr>
          <p:cNvSpPr>
            <a:spLocks noGrp="1"/>
          </p:cNvSpPr>
          <p:nvPr>
            <p:ph type="sldNum" sz="quarter" idx="5"/>
          </p:nvPr>
        </p:nvSpPr>
        <p:spPr/>
        <p:txBody>
          <a:bodyPr/>
          <a:lstStyle/>
          <a:p>
            <a:fld id="{BD044820-594D-4312-82F8-6E11BE48DA4D}" type="slidenum">
              <a:rPr lang="en-US"/>
              <a:t>32</a:t>
            </a:fld>
            <a:endParaRPr lang="en-US"/>
          </a:p>
        </p:txBody>
      </p:sp>
    </p:spTree>
    <p:extLst>
      <p:ext uri="{BB962C8B-B14F-4D97-AF65-F5344CB8AC3E}">
        <p14:creationId xmlns:p14="http://schemas.microsoft.com/office/powerpoint/2010/main" val="188827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a:t>
            </a:r>
          </a:p>
          <a:p>
            <a:endParaRPr lang="en-US"/>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2063816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Aaron</a:t>
            </a:r>
          </a:p>
        </p:txBody>
      </p:sp>
      <p:sp>
        <p:nvSpPr>
          <p:cNvPr id="4" name="Slide Number Placeholder 3"/>
          <p:cNvSpPr>
            <a:spLocks noGrp="1"/>
          </p:cNvSpPr>
          <p:nvPr>
            <p:ph type="sldNum" sz="quarter" idx="5"/>
          </p:nvPr>
        </p:nvSpPr>
        <p:spPr/>
        <p:txBody>
          <a:bodyPr/>
          <a:lstStyle/>
          <a:p>
            <a:fld id="{BD044820-594D-4312-82F8-6E11BE48DA4D}" type="slidenum">
              <a:rPr lang="en-US"/>
              <a:t>33</a:t>
            </a:fld>
            <a:endParaRPr lang="en-US"/>
          </a:p>
        </p:txBody>
      </p:sp>
    </p:spTree>
    <p:extLst>
      <p:ext uri="{BB962C8B-B14F-4D97-AF65-F5344CB8AC3E}">
        <p14:creationId xmlns:p14="http://schemas.microsoft.com/office/powerpoint/2010/main" val="193073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Elizabeth</a:t>
            </a:r>
          </a:p>
        </p:txBody>
      </p:sp>
      <p:sp>
        <p:nvSpPr>
          <p:cNvPr id="4" name="Slide Number Placeholder 3"/>
          <p:cNvSpPr>
            <a:spLocks noGrp="1"/>
          </p:cNvSpPr>
          <p:nvPr>
            <p:ph type="sldNum" sz="quarter" idx="5"/>
          </p:nvPr>
        </p:nvSpPr>
        <p:spPr/>
        <p:txBody>
          <a:bodyPr/>
          <a:lstStyle/>
          <a:p>
            <a:fld id="{BD044820-594D-4312-82F8-6E11BE48DA4D}" type="slidenum">
              <a:rPr lang="en-US"/>
              <a:t>34</a:t>
            </a:fld>
            <a:endParaRPr lang="en-US"/>
          </a:p>
        </p:txBody>
      </p:sp>
    </p:spTree>
    <p:extLst>
      <p:ext uri="{BB962C8B-B14F-4D97-AF65-F5344CB8AC3E}">
        <p14:creationId xmlns:p14="http://schemas.microsoft.com/office/powerpoint/2010/main" val="136567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BD044820-594D-4312-82F8-6E11BE48DA4D}" type="slidenum">
              <a:rPr lang="en-US"/>
              <a:t>35</a:t>
            </a:fld>
            <a:endParaRPr lang="en-US"/>
          </a:p>
        </p:txBody>
      </p:sp>
    </p:spTree>
    <p:extLst>
      <p:ext uri="{BB962C8B-B14F-4D97-AF65-F5344CB8AC3E}">
        <p14:creationId xmlns:p14="http://schemas.microsoft.com/office/powerpoint/2010/main" val="3991388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AC3C-59E9-22E8-81A5-DC265EB54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F4694-A3FA-2190-B25D-C2BEF506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ABA42-6E80-CB12-C77E-A7461800FEA1}"/>
              </a:ext>
            </a:extLst>
          </p:cNvPr>
          <p:cNvSpPr>
            <a:spLocks noGrp="1"/>
          </p:cNvSpPr>
          <p:nvPr>
            <p:ph type="body" idx="1"/>
          </p:nvPr>
        </p:nvSpPr>
        <p:spPr/>
        <p:txBody>
          <a:bodyPr/>
          <a:lstStyle/>
          <a:p>
            <a:r>
              <a:rPr lang="en-US">
                <a:cs typeface="Calibri"/>
              </a:rPr>
              <a:t>Emily</a:t>
            </a:r>
          </a:p>
        </p:txBody>
      </p:sp>
      <p:sp>
        <p:nvSpPr>
          <p:cNvPr id="4" name="Slide Number Placeholder 3">
            <a:extLst>
              <a:ext uri="{FF2B5EF4-FFF2-40B4-BE49-F238E27FC236}">
                <a16:creationId xmlns:a16="http://schemas.microsoft.com/office/drawing/2014/main" id="{8597933E-7AD1-8311-690F-FF624FF1C2EF}"/>
              </a:ext>
            </a:extLst>
          </p:cNvPr>
          <p:cNvSpPr>
            <a:spLocks noGrp="1"/>
          </p:cNvSpPr>
          <p:nvPr>
            <p:ph type="sldNum" sz="quarter" idx="5"/>
          </p:nvPr>
        </p:nvSpPr>
        <p:spPr/>
        <p:txBody>
          <a:bodyPr/>
          <a:lstStyle/>
          <a:p>
            <a:fld id="{BD044820-594D-4312-82F8-6E11BE48DA4D}" type="slidenum">
              <a:rPr lang="en-US"/>
              <a:t>36</a:t>
            </a:fld>
            <a:endParaRPr lang="en-US"/>
          </a:p>
        </p:txBody>
      </p:sp>
    </p:spTree>
    <p:extLst>
      <p:ext uri="{BB962C8B-B14F-4D97-AF65-F5344CB8AC3E}">
        <p14:creationId xmlns:p14="http://schemas.microsoft.com/office/powerpoint/2010/main" val="185714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F3B6E-B5AB-AACD-8662-8825B14D7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08784-F089-D14E-B295-5BAAEA2C6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91667-4FFB-304F-A6D1-F61A093BD171}"/>
              </a:ext>
            </a:extLst>
          </p:cNvPr>
          <p:cNvSpPr>
            <a:spLocks noGrp="1"/>
          </p:cNvSpPr>
          <p:nvPr>
            <p:ph type="body" idx="1"/>
          </p:nvPr>
        </p:nvSpPr>
        <p:spPr/>
        <p:txBody>
          <a:bodyPr/>
          <a:lstStyle/>
          <a:p>
            <a:r>
              <a:rPr lang="en-US">
                <a:cs typeface="Calibri"/>
              </a:rPr>
              <a:t>Emily</a:t>
            </a:r>
          </a:p>
        </p:txBody>
      </p:sp>
      <p:sp>
        <p:nvSpPr>
          <p:cNvPr id="4" name="Slide Number Placeholder 3">
            <a:extLst>
              <a:ext uri="{FF2B5EF4-FFF2-40B4-BE49-F238E27FC236}">
                <a16:creationId xmlns:a16="http://schemas.microsoft.com/office/drawing/2014/main" id="{AF01991D-5D95-BB16-6BB4-55E1EEF51E78}"/>
              </a:ext>
            </a:extLst>
          </p:cNvPr>
          <p:cNvSpPr>
            <a:spLocks noGrp="1"/>
          </p:cNvSpPr>
          <p:nvPr>
            <p:ph type="sldNum" sz="quarter" idx="5"/>
          </p:nvPr>
        </p:nvSpPr>
        <p:spPr/>
        <p:txBody>
          <a:bodyPr/>
          <a:lstStyle/>
          <a:p>
            <a:fld id="{BD044820-594D-4312-82F8-6E11BE48DA4D}" type="slidenum">
              <a:rPr lang="en-US"/>
              <a:t>37</a:t>
            </a:fld>
            <a:endParaRPr lang="en-US"/>
          </a:p>
        </p:txBody>
      </p:sp>
    </p:spTree>
    <p:extLst>
      <p:ext uri="{BB962C8B-B14F-4D97-AF65-F5344CB8AC3E}">
        <p14:creationId xmlns:p14="http://schemas.microsoft.com/office/powerpoint/2010/main" val="128715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7EA1E-E53D-6EBA-4A21-C8CCCF269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4B58E-0D6D-9CE0-B146-E03D9D57E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52DF8-A094-B6A1-9F88-FD763CC207E7}"/>
              </a:ext>
            </a:extLst>
          </p:cNvPr>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a:extLst>
              <a:ext uri="{FF2B5EF4-FFF2-40B4-BE49-F238E27FC236}">
                <a16:creationId xmlns:a16="http://schemas.microsoft.com/office/drawing/2014/main" id="{2615976F-F2E0-EBDF-2905-E4059B0140BA}"/>
              </a:ext>
            </a:extLst>
          </p:cNvPr>
          <p:cNvSpPr>
            <a:spLocks noGrp="1"/>
          </p:cNvSpPr>
          <p:nvPr>
            <p:ph type="sldNum" sz="quarter" idx="5"/>
          </p:nvPr>
        </p:nvSpPr>
        <p:spPr/>
        <p:txBody>
          <a:bodyPr/>
          <a:lstStyle/>
          <a:p>
            <a:fld id="{BD044820-594D-4312-82F8-6E11BE48DA4D}" type="slidenum">
              <a:rPr lang="en-US"/>
              <a:t>38</a:t>
            </a:fld>
            <a:endParaRPr lang="en-US"/>
          </a:p>
        </p:txBody>
      </p:sp>
    </p:spTree>
    <p:extLst>
      <p:ext uri="{BB962C8B-B14F-4D97-AF65-F5344CB8AC3E}">
        <p14:creationId xmlns:p14="http://schemas.microsoft.com/office/powerpoint/2010/main" val="197985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Aaron</a:t>
            </a:r>
          </a:p>
        </p:txBody>
      </p:sp>
      <p:sp>
        <p:nvSpPr>
          <p:cNvPr id="4" name="Slide Number Placeholder 3"/>
          <p:cNvSpPr>
            <a:spLocks noGrp="1"/>
          </p:cNvSpPr>
          <p:nvPr>
            <p:ph type="sldNum" sz="quarter" idx="5"/>
          </p:nvPr>
        </p:nvSpPr>
        <p:spPr/>
        <p:txBody>
          <a:bodyPr/>
          <a:lstStyle/>
          <a:p>
            <a:fld id="{BD044820-594D-4312-82F8-6E11BE48DA4D}" type="slidenum">
              <a:rPr lang="en-US"/>
              <a:t>39</a:t>
            </a:fld>
            <a:endParaRPr lang="en-US"/>
          </a:p>
        </p:txBody>
      </p:sp>
    </p:spTree>
    <p:extLst>
      <p:ext uri="{BB962C8B-B14F-4D97-AF65-F5344CB8AC3E}">
        <p14:creationId xmlns:p14="http://schemas.microsoft.com/office/powerpoint/2010/main" val="2804353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a:cs typeface="Times New Roman"/>
              </a:rPr>
              <a:t>Addie</a:t>
            </a:r>
            <a:endParaRPr lang="en-US" dirty="0"/>
          </a:p>
          <a:p>
            <a:r>
              <a:rPr lang="en-US" sz="1000" dirty="0">
                <a:latin typeface="Times New Roman"/>
                <a:cs typeface="Times New Roman"/>
              </a:rPr>
              <a:t>If you want to contact us, feel free to reach out to anyone on our team. Our coordinator, Adeline Hull, is a great resource if you’re not sure whom to contact – she can get your question or request to the right person on our </a:t>
            </a:r>
            <a:r>
              <a:rPr lang="en-US" sz="1000">
                <a:latin typeface="Times New Roman"/>
                <a:cs typeface="Times New Roman"/>
              </a:rPr>
              <a:t>team!</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41</a:t>
            </a:fld>
            <a:endParaRPr lang="en-US"/>
          </a:p>
        </p:txBody>
      </p:sp>
      <p:sp>
        <p:nvSpPr>
          <p:cNvPr id="5" name="Footer Placeholder 4"/>
          <p:cNvSpPr>
            <a:spLocks noGrp="1"/>
          </p:cNvSpPr>
          <p:nvPr>
            <p:ph type="ftr" sz="quarter" idx="11"/>
          </p:nvPr>
        </p:nvSpPr>
        <p:spPr/>
        <p:txBody>
          <a:bodyPr/>
          <a:lstStyle/>
          <a:p>
            <a:r>
              <a:rPr lang="en-US"/>
              <a:t>Working with Foundations, 10/26/2018</a:t>
            </a:r>
          </a:p>
        </p:txBody>
      </p:sp>
    </p:spTree>
    <p:extLst>
      <p:ext uri="{BB962C8B-B14F-4D97-AF65-F5344CB8AC3E}">
        <p14:creationId xmlns:p14="http://schemas.microsoft.com/office/powerpoint/2010/main" val="2365426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42</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 Elizabeth on Grant Forward</a:t>
            </a:r>
          </a:p>
          <a:p>
            <a:r>
              <a:rPr lang="en-US"/>
              <a:t>Join us at 11 for a session built from reviewer feedback from prior grant submissions followed by Q&amp;A over lunch.</a:t>
            </a:r>
          </a:p>
        </p:txBody>
      </p:sp>
      <p:sp>
        <p:nvSpPr>
          <p:cNvPr id="4" name="Slide Number Placeholder 3"/>
          <p:cNvSpPr>
            <a:spLocks noGrp="1"/>
          </p:cNvSpPr>
          <p:nvPr>
            <p:ph type="sldNum" sz="quarter" idx="5"/>
          </p:nvPr>
        </p:nvSpPr>
        <p:spPr/>
        <p:txBody>
          <a:bodyPr/>
          <a:lstStyle/>
          <a:p>
            <a:fld id="{BD044820-594D-4312-82F8-6E11BE48DA4D}" type="slidenum">
              <a:rPr lang="en-US"/>
              <a:t>5</a:t>
            </a:fld>
            <a:endParaRPr lang="en-US"/>
          </a:p>
        </p:txBody>
      </p:sp>
    </p:spTree>
    <p:extLst>
      <p:ext uri="{BB962C8B-B14F-4D97-AF65-F5344CB8AC3E}">
        <p14:creationId xmlns:p14="http://schemas.microsoft.com/office/powerpoint/2010/main" val="112088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Emily </a:t>
            </a:r>
          </a:p>
        </p:txBody>
      </p:sp>
      <p:sp>
        <p:nvSpPr>
          <p:cNvPr id="4" name="Slide Number Placeholder 3"/>
          <p:cNvSpPr>
            <a:spLocks noGrp="1"/>
          </p:cNvSpPr>
          <p:nvPr>
            <p:ph type="sldNum" sz="quarter" idx="5"/>
          </p:nvPr>
        </p:nvSpPr>
        <p:spPr/>
        <p:txBody>
          <a:bodyPr/>
          <a:lstStyle/>
          <a:p>
            <a:fld id="{BD044820-594D-4312-82F8-6E11BE48DA4D}" type="slidenum">
              <a:rPr lang="en-US"/>
              <a:t>6</a:t>
            </a:fld>
            <a:endParaRPr lang="en-US"/>
          </a:p>
        </p:txBody>
      </p:sp>
    </p:spTree>
    <p:extLst>
      <p:ext uri="{BB962C8B-B14F-4D97-AF65-F5344CB8AC3E}">
        <p14:creationId xmlns:p14="http://schemas.microsoft.com/office/powerpoint/2010/main" val="94122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BD044820-594D-4312-82F8-6E11BE48DA4D}" type="slidenum">
              <a:rPr lang="en-US"/>
              <a:t>7</a:t>
            </a:fld>
            <a:endParaRPr lang="en-US"/>
          </a:p>
        </p:txBody>
      </p:sp>
    </p:spTree>
    <p:extLst>
      <p:ext uri="{BB962C8B-B14F-4D97-AF65-F5344CB8AC3E}">
        <p14:creationId xmlns:p14="http://schemas.microsoft.com/office/powerpoint/2010/main" val="4277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BD044820-594D-4312-82F8-6E11BE48DA4D}" type="slidenum">
              <a:rPr lang="en-US"/>
              <a:t>8</a:t>
            </a:fld>
            <a:endParaRPr lang="en-US"/>
          </a:p>
        </p:txBody>
      </p:sp>
    </p:spTree>
    <p:extLst>
      <p:ext uri="{BB962C8B-B14F-4D97-AF65-F5344CB8AC3E}">
        <p14:creationId xmlns:p14="http://schemas.microsoft.com/office/powerpoint/2010/main" val="9634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Elizabeth</a:t>
            </a:r>
          </a:p>
        </p:txBody>
      </p:sp>
      <p:sp>
        <p:nvSpPr>
          <p:cNvPr id="4" name="Slide Number Placeholder 3"/>
          <p:cNvSpPr>
            <a:spLocks noGrp="1"/>
          </p:cNvSpPr>
          <p:nvPr>
            <p:ph type="sldNum" sz="quarter" idx="5"/>
          </p:nvPr>
        </p:nvSpPr>
        <p:spPr/>
        <p:txBody>
          <a:bodyPr/>
          <a:lstStyle/>
          <a:p>
            <a:fld id="{BD044820-594D-4312-82F8-6E11BE48DA4D}" type="slidenum">
              <a:rPr lang="en-US"/>
              <a:t>9</a:t>
            </a:fld>
            <a:endParaRPr lang="en-US"/>
          </a:p>
        </p:txBody>
      </p:sp>
    </p:spTree>
    <p:extLst>
      <p:ext uri="{BB962C8B-B14F-4D97-AF65-F5344CB8AC3E}">
        <p14:creationId xmlns:p14="http://schemas.microsoft.com/office/powerpoint/2010/main" val="96166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Elizabeth</a:t>
            </a:r>
          </a:p>
          <a:p>
            <a:endParaRPr lang="en-US">
              <a:cs typeface="Calibri"/>
            </a:endParaRPr>
          </a:p>
        </p:txBody>
      </p:sp>
      <p:sp>
        <p:nvSpPr>
          <p:cNvPr id="4" name="Slide Number Placeholder 3"/>
          <p:cNvSpPr>
            <a:spLocks noGrp="1"/>
          </p:cNvSpPr>
          <p:nvPr>
            <p:ph type="sldNum" sz="quarter" idx="5"/>
          </p:nvPr>
        </p:nvSpPr>
        <p:spPr/>
        <p:txBody>
          <a:bodyPr/>
          <a:lstStyle/>
          <a:p>
            <a:fld id="{BD044820-594D-4312-82F8-6E11BE48DA4D}" type="slidenum">
              <a:rPr lang="en-US"/>
              <a:t>10</a:t>
            </a:fld>
            <a:endParaRPr lang="en-US"/>
          </a:p>
        </p:txBody>
      </p:sp>
    </p:spTree>
    <p:extLst>
      <p:ext uri="{BB962C8B-B14F-4D97-AF65-F5344CB8AC3E}">
        <p14:creationId xmlns:p14="http://schemas.microsoft.com/office/powerpoint/2010/main" val="1184820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ororegonstate.org/foundationrelations" TargetMode="Externa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https://fororegonstate.org/funding-opportunities" TargetMode="External"/><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hyperlink" Target="https://fororegonstate.org/fundingopportunit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ororegonstate.org/about/foundation-relations/funding-opportunities"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philanthropynewsdigest.org/"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jpeg"/><Relationship Id="rId7" Type="http://schemas.openxmlformats.org/officeDocument/2006/relationships/hyperlink" Target="mailto:Emily.Payne@osufoundation.org"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hyperlink" Target="mailto:Elizabeth.Ocampo@osufoundation.org" TargetMode="External"/><Relationship Id="rId5" Type="http://schemas.openxmlformats.org/officeDocument/2006/relationships/hyperlink" Target="mailto:Adeline.Hull@osufoundation.org" TargetMode="External"/><Relationship Id="rId4" Type="http://schemas.openxmlformats.org/officeDocument/2006/relationships/hyperlink" Target="mailto:Paul.DuBois@osufoundation.org" TargetMode="External"/><Relationship Id="rId9" Type="http://schemas.openxmlformats.org/officeDocument/2006/relationships/image" Target="../media/image39.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fororegonstate.org/fundingopportunities"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guides.library.oregonstate.edu/gra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7C86-2265-11F0-DD92-45B8C35AA394}"/>
              </a:ext>
            </a:extLst>
          </p:cNvPr>
          <p:cNvSpPr>
            <a:spLocks noGrp="1"/>
          </p:cNvSpPr>
          <p:nvPr>
            <p:ph type="ctrTitle"/>
          </p:nvPr>
        </p:nvSpPr>
        <p:spPr/>
        <p:txBody>
          <a:bodyPr/>
          <a:lstStyle/>
          <a:p>
            <a:r>
              <a:rPr lang="en-US">
                <a:latin typeface="Impact"/>
              </a:rPr>
              <a:t>Office of foundation relations</a:t>
            </a:r>
            <a:endParaRPr lang="en-US"/>
          </a:p>
        </p:txBody>
      </p:sp>
    </p:spTree>
    <p:extLst>
      <p:ext uri="{BB962C8B-B14F-4D97-AF65-F5344CB8AC3E}">
        <p14:creationId xmlns:p14="http://schemas.microsoft.com/office/powerpoint/2010/main" val="68725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0FF4F-1913-A918-9F91-F02446A12069}"/>
              </a:ext>
            </a:extLst>
          </p:cNvPr>
          <p:cNvSpPr>
            <a:spLocks noGrp="1"/>
          </p:cNvSpPr>
          <p:nvPr>
            <p:ph type="title"/>
          </p:nvPr>
        </p:nvSpPr>
        <p:spPr/>
        <p:txBody>
          <a:bodyPr>
            <a:normAutofit/>
          </a:bodyPr>
          <a:lstStyle/>
          <a:p>
            <a:r>
              <a:rPr lang="en-US" sz="8000" dirty="0">
                <a:latin typeface="Stratum2 Bold"/>
              </a:rPr>
              <a:t>ABOUT PRIVATE FOUNDATIONS</a:t>
            </a:r>
          </a:p>
        </p:txBody>
      </p:sp>
    </p:spTree>
    <p:extLst>
      <p:ext uri="{BB962C8B-B14F-4D97-AF65-F5344CB8AC3E}">
        <p14:creationId xmlns:p14="http://schemas.microsoft.com/office/powerpoint/2010/main" val="56619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D1562C-8811-9D0B-7DCD-13E89AD24B2A}"/>
              </a:ext>
            </a:extLst>
          </p:cNvPr>
          <p:cNvPicPr>
            <a:picLocks noChangeAspect="1"/>
          </p:cNvPicPr>
          <p:nvPr/>
        </p:nvPicPr>
        <p:blipFill>
          <a:blip r:embed="rId3"/>
          <a:stretch>
            <a:fillRect/>
          </a:stretch>
        </p:blipFill>
        <p:spPr>
          <a:xfrm>
            <a:off x="563151" y="1471454"/>
            <a:ext cx="11065698" cy="4290781"/>
          </a:xfrm>
          <a:prstGeom prst="rect">
            <a:avLst/>
          </a:prstGeom>
        </p:spPr>
      </p:pic>
      <p:sp>
        <p:nvSpPr>
          <p:cNvPr id="11" name="Title 10">
            <a:extLst>
              <a:ext uri="{FF2B5EF4-FFF2-40B4-BE49-F238E27FC236}">
                <a16:creationId xmlns:a16="http://schemas.microsoft.com/office/drawing/2014/main" id="{61FE39E9-DBA9-77C9-86B2-3F1AEA16010F}"/>
              </a:ext>
            </a:extLst>
          </p:cNvPr>
          <p:cNvSpPr>
            <a:spLocks noGrp="1"/>
          </p:cNvSpPr>
          <p:nvPr>
            <p:ph type="title"/>
          </p:nvPr>
        </p:nvSpPr>
        <p:spPr/>
        <p:txBody>
          <a:bodyPr/>
          <a:lstStyle/>
          <a:p>
            <a:r>
              <a:rPr lang="en-US" b="1"/>
              <a:t>Philanthropic Giving in 2023</a:t>
            </a:r>
          </a:p>
        </p:txBody>
      </p:sp>
      <p:sp>
        <p:nvSpPr>
          <p:cNvPr id="5" name="Footer Placeholder 4">
            <a:extLst>
              <a:ext uri="{FF2B5EF4-FFF2-40B4-BE49-F238E27FC236}">
                <a16:creationId xmlns:a16="http://schemas.microsoft.com/office/drawing/2014/main" id="{5F4CE7EC-0A78-1655-61BE-16E459F72F90}"/>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3EA3D60E-F39C-C80C-BDD5-0E9B04AB882C}"/>
              </a:ext>
            </a:extLst>
          </p:cNvPr>
          <p:cNvSpPr>
            <a:spLocks noGrp="1"/>
          </p:cNvSpPr>
          <p:nvPr>
            <p:ph type="sldNum" sz="quarter" idx="12"/>
          </p:nvPr>
        </p:nvSpPr>
        <p:spPr/>
        <p:txBody>
          <a:bodyPr/>
          <a:lstStyle/>
          <a:p>
            <a:fld id="{AAB6004F-53F9-E74D-AC89-56EA63355CB3}" type="slidenum">
              <a:rPr lang="en-US" smtClean="0"/>
              <a:pPr/>
              <a:t>11</a:t>
            </a:fld>
            <a:endParaRPr lang="en-US"/>
          </a:p>
        </p:txBody>
      </p:sp>
      <p:sp>
        <p:nvSpPr>
          <p:cNvPr id="15" name="TextBox 14">
            <a:extLst>
              <a:ext uri="{FF2B5EF4-FFF2-40B4-BE49-F238E27FC236}">
                <a16:creationId xmlns:a16="http://schemas.microsoft.com/office/drawing/2014/main" id="{253672A1-504B-E44B-5BD6-001D63AA650A}"/>
              </a:ext>
            </a:extLst>
          </p:cNvPr>
          <p:cNvSpPr txBox="1"/>
          <p:nvPr/>
        </p:nvSpPr>
        <p:spPr>
          <a:xfrm>
            <a:off x="838200" y="5840316"/>
            <a:ext cx="11067288" cy="307777"/>
          </a:xfrm>
          <a:prstGeom prst="rect">
            <a:avLst/>
          </a:prstGeom>
          <a:noFill/>
        </p:spPr>
        <p:txBody>
          <a:bodyPr wrap="square" rtlCol="0">
            <a:spAutoFit/>
          </a:bodyPr>
          <a:lstStyle/>
          <a:p>
            <a:r>
              <a:rPr lang="en-US" sz="1400">
                <a:solidFill>
                  <a:srgbClr val="FF0000"/>
                </a:solidFill>
              </a:rPr>
              <a:t>https://www.ccsfundraising.com/insights/philanthropiclandscape/</a:t>
            </a:r>
          </a:p>
        </p:txBody>
      </p:sp>
      <p:sp>
        <p:nvSpPr>
          <p:cNvPr id="16" name="TextBox 15">
            <a:extLst>
              <a:ext uri="{FF2B5EF4-FFF2-40B4-BE49-F238E27FC236}">
                <a16:creationId xmlns:a16="http://schemas.microsoft.com/office/drawing/2014/main" id="{F416C966-01C5-A5D6-5D2F-14924F4AD1F2}"/>
              </a:ext>
            </a:extLst>
          </p:cNvPr>
          <p:cNvSpPr txBox="1"/>
          <p:nvPr/>
        </p:nvSpPr>
        <p:spPr>
          <a:xfrm>
            <a:off x="8498189" y="1369514"/>
            <a:ext cx="2993136" cy="3416320"/>
          </a:xfrm>
          <a:prstGeom prst="rect">
            <a:avLst/>
          </a:prstGeom>
          <a:noFill/>
        </p:spPr>
        <p:txBody>
          <a:bodyPr wrap="square" rtlCol="0">
            <a:spAutoFit/>
          </a:bodyPr>
          <a:lstStyle/>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There are more than </a:t>
            </a:r>
            <a:r>
              <a:rPr lang="en-US" b="1">
                <a:solidFill>
                  <a:srgbClr val="00859B"/>
                </a:solidFill>
                <a:latin typeface="Verdana" panose="020B0604030504040204" pitchFamily="34" charset="0"/>
                <a:ea typeface="Verdana" panose="020B0604030504040204" pitchFamily="34" charset="0"/>
                <a:cs typeface="Verdana" panose="020B0604030504040204" pitchFamily="34" charset="0"/>
              </a:rPr>
              <a:t>120,000 foundations</a:t>
            </a:r>
            <a:r>
              <a:rPr lang="en-US">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a:solidFill>
                  <a:schemeClr val="tx2"/>
                </a:solidFill>
                <a:latin typeface="Verdana" panose="020B0604030504040204" pitchFamily="34" charset="0"/>
                <a:ea typeface="Verdana" panose="020B0604030504040204" pitchFamily="34" charset="0"/>
                <a:cs typeface="Verdana" panose="020B0604030504040204" pitchFamily="34" charset="0"/>
              </a:rPr>
              <a:t>in the United States, each with its own processes and priorities.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Foundation giving surpassed</a:t>
            </a:r>
          </a:p>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$100 billion for the second year</a:t>
            </a:r>
          </a:p>
          <a:p>
            <a:r>
              <a:rPr lang="en-US">
                <a:solidFill>
                  <a:schemeClr val="tx2"/>
                </a:solidFill>
                <a:latin typeface="Verdana" panose="020B0604030504040204" pitchFamily="34" charset="0"/>
                <a:ea typeface="Verdana" panose="020B0604030504040204" pitchFamily="34" charset="0"/>
                <a:cs typeface="Verdana" panose="020B0604030504040204" pitchFamily="34" charset="0"/>
              </a:rPr>
              <a:t>in a row.</a:t>
            </a:r>
            <a:endParaRPr lang="en-US" sz="1400">
              <a:solidFill>
                <a:srgbClr val="00859B"/>
              </a:solidFill>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3684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ne glowing light bulb among rows of unlit bulbs">
            <a:extLst>
              <a:ext uri="{FF2B5EF4-FFF2-40B4-BE49-F238E27FC236}">
                <a16:creationId xmlns:a16="http://schemas.microsoft.com/office/drawing/2014/main" id="{1C6C1BCA-8B22-4944-A869-6BE586AFB53B}"/>
              </a:ext>
            </a:extLst>
          </p:cNvPr>
          <p:cNvPicPr>
            <a:picLocks noChangeAspect="1"/>
          </p:cNvPicPr>
          <p:nvPr/>
        </p:nvPicPr>
        <p:blipFill rotWithShape="1">
          <a:blip r:embed="rId3">
            <a:alphaModFix amt="35000"/>
          </a:blip>
          <a:srcRect b="26898"/>
          <a:stretch/>
        </p:blipFill>
        <p:spPr>
          <a:xfrm>
            <a:off x="256309" y="187904"/>
            <a:ext cx="11679382" cy="6403396"/>
          </a:xfrm>
          <a:prstGeom prst="rect">
            <a:avLst/>
          </a:prstGeom>
        </p:spPr>
      </p:pic>
      <p:sp>
        <p:nvSpPr>
          <p:cNvPr id="2" name="Title 1"/>
          <p:cNvSpPr>
            <a:spLocks noGrp="1"/>
          </p:cNvSpPr>
          <p:nvPr>
            <p:ph type="title"/>
          </p:nvPr>
        </p:nvSpPr>
        <p:spPr>
          <a:xfrm>
            <a:off x="831850" y="1495045"/>
            <a:ext cx="10515600" cy="1900153"/>
          </a:xfrm>
        </p:spPr>
        <p:txBody>
          <a:bodyPr>
            <a:normAutofit/>
          </a:bodyPr>
          <a:lstStyle/>
          <a:p>
            <a:r>
              <a:rPr lang="en-US" dirty="0"/>
              <a:t>When you know one private foundation, you know …</a:t>
            </a: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12</a:t>
            </a:fld>
            <a:endParaRPr lang="en-US"/>
          </a:p>
        </p:txBody>
      </p:sp>
      <p:sp>
        <p:nvSpPr>
          <p:cNvPr id="3" name="TextBox 2">
            <a:extLst>
              <a:ext uri="{FF2B5EF4-FFF2-40B4-BE49-F238E27FC236}">
                <a16:creationId xmlns:a16="http://schemas.microsoft.com/office/drawing/2014/main" id="{FDF7944A-A584-CC01-E00C-237AE2CE8BAD}"/>
              </a:ext>
            </a:extLst>
          </p:cNvPr>
          <p:cNvSpPr txBox="1"/>
          <p:nvPr/>
        </p:nvSpPr>
        <p:spPr>
          <a:xfrm>
            <a:off x="831850" y="5856843"/>
            <a:ext cx="8783558" cy="369332"/>
          </a:xfrm>
          <a:prstGeom prst="rect">
            <a:avLst/>
          </a:prstGeom>
          <a:noFill/>
        </p:spPr>
        <p:txBody>
          <a:bodyPr wrap="none" rtlCol="0">
            <a:spAutoFit/>
          </a:bodyPr>
          <a:lstStyle/>
          <a:p>
            <a:r>
              <a:rPr lang="en-US"/>
              <a:t>This slide includes a background graphic of many lightbulbs, but only one is illuminated.</a:t>
            </a:r>
          </a:p>
        </p:txBody>
      </p:sp>
      <p:sp>
        <p:nvSpPr>
          <p:cNvPr id="7" name="Title 1">
            <a:extLst>
              <a:ext uri="{FF2B5EF4-FFF2-40B4-BE49-F238E27FC236}">
                <a16:creationId xmlns:a16="http://schemas.microsoft.com/office/drawing/2014/main" id="{F99791FC-A5A3-8304-7651-9A1DE47301D0}"/>
              </a:ext>
            </a:extLst>
          </p:cNvPr>
          <p:cNvSpPr txBox="1">
            <a:spLocks/>
          </p:cNvSpPr>
          <p:nvPr/>
        </p:nvSpPr>
        <p:spPr>
          <a:xfrm>
            <a:off x="844550" y="3547805"/>
            <a:ext cx="10515600" cy="10798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baseline="0">
                <a:solidFill>
                  <a:schemeClr val="tx2"/>
                </a:solidFill>
                <a:latin typeface="Rufina-Stencil-Bold" charset="0"/>
                <a:ea typeface="+mj-ea"/>
                <a:cs typeface="+mj-cs"/>
              </a:defRPr>
            </a:lvl1pPr>
          </a:lstStyle>
          <a:p>
            <a:pPr algn="ctr"/>
            <a:r>
              <a:rPr lang="en-US" dirty="0"/>
              <a:t>one private foundation.</a:t>
            </a:r>
          </a:p>
        </p:txBody>
      </p:sp>
    </p:spTree>
    <p:extLst>
      <p:ext uri="{BB962C8B-B14F-4D97-AF65-F5344CB8AC3E}">
        <p14:creationId xmlns:p14="http://schemas.microsoft.com/office/powerpoint/2010/main" val="30493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E2CCD7-0033-94CB-045F-077F6B563033}"/>
              </a:ext>
            </a:extLst>
          </p:cNvPr>
          <p:cNvSpPr>
            <a:spLocks noGrp="1"/>
          </p:cNvSpPr>
          <p:nvPr>
            <p:ph type="title"/>
          </p:nvPr>
        </p:nvSpPr>
        <p:spPr/>
        <p:txBody>
          <a:bodyPr/>
          <a:lstStyle/>
          <a:p>
            <a:r>
              <a:rPr lang="en-US" b="1"/>
              <a:t>About Private Foundations</a:t>
            </a:r>
            <a:endParaRPr lang="en-US"/>
          </a:p>
        </p:txBody>
      </p:sp>
      <p:sp>
        <p:nvSpPr>
          <p:cNvPr id="9" name="Content Placeholder 8"/>
          <p:cNvSpPr>
            <a:spLocks noGrp="1"/>
          </p:cNvSpPr>
          <p:nvPr>
            <p:ph idx="1"/>
          </p:nvPr>
        </p:nvSpPr>
        <p:spPr/>
        <p:txBody>
          <a:bodyPr>
            <a:normAutofit/>
          </a:bodyPr>
          <a:lstStyle/>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Private funders can share some giving priorities with </a:t>
            </a:r>
            <a:r>
              <a:rPr lang="en-US" sz="2400" b="1">
                <a:solidFill>
                  <a:srgbClr val="00859B"/>
                </a:solidFill>
                <a:latin typeface="Verdana" panose="020B0604030504040204" pitchFamily="34" charset="0"/>
                <a:ea typeface="Verdana" panose="020B0604030504040204" pitchFamily="34" charset="0"/>
                <a:cs typeface="Verdana" panose="020B0604030504040204" pitchFamily="34" charset="0"/>
              </a:rPr>
              <a:t>individual donors</a:t>
            </a:r>
            <a:r>
              <a:rPr lang="en-US" sz="240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120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b="1" u="sng">
                <a:latin typeface="Verdana" panose="020B0604030504040204" pitchFamily="34" charset="0"/>
                <a:ea typeface="Verdana" panose="020B0604030504040204" pitchFamily="34" charset="0"/>
                <a:cs typeface="Verdana" panose="020B0604030504040204" pitchFamily="34" charset="0"/>
              </a:rPr>
              <a:t>Legacy Foundations</a:t>
            </a:r>
            <a:r>
              <a:rPr lang="en-US" sz="2400" b="1">
                <a:latin typeface="Verdana" panose="020B0604030504040204" pitchFamily="34" charset="0"/>
                <a:ea typeface="Verdana" panose="020B0604030504040204" pitchFamily="34" charset="0"/>
                <a:cs typeface="Verdana" panose="020B0604030504040204" pitchFamily="34" charset="0"/>
              </a:rPr>
              <a:t> </a:t>
            </a:r>
            <a:r>
              <a:rPr lang="en-US" sz="2400">
                <a:latin typeface="Verdana" panose="020B0604030504040204" pitchFamily="34" charset="0"/>
                <a:ea typeface="Verdana" panose="020B0604030504040204" pitchFamily="34" charset="0"/>
                <a:cs typeface="Verdana" panose="020B0604030504040204" pitchFamily="34" charset="0"/>
              </a:rPr>
              <a:t>– trying to enact the philanthropic vision of </a:t>
            </a:r>
            <a:r>
              <a:rPr lang="en-US" sz="2400" b="1">
                <a:solidFill>
                  <a:srgbClr val="00859B"/>
                </a:solidFill>
                <a:latin typeface="Verdana" panose="020B0604030504040204" pitchFamily="34" charset="0"/>
                <a:ea typeface="Verdana" panose="020B0604030504040204" pitchFamily="34" charset="0"/>
                <a:cs typeface="Verdana" panose="020B0604030504040204" pitchFamily="34" charset="0"/>
              </a:rPr>
              <a:t>someone</a:t>
            </a:r>
            <a:r>
              <a:rPr lang="en-US" sz="2400">
                <a:latin typeface="Verdana" panose="020B0604030504040204" pitchFamily="34" charset="0"/>
                <a:ea typeface="Verdana" panose="020B0604030504040204" pitchFamily="34" charset="0"/>
                <a:cs typeface="Verdana" panose="020B0604030504040204" pitchFamily="34" charset="0"/>
              </a:rPr>
              <a:t> from the past (e.g., Rockefeller, Carnegie, Hewlett)</a:t>
            </a:r>
          </a:p>
          <a:p>
            <a:pPr marL="0" indent="0">
              <a:spcBef>
                <a:spcPts val="1800"/>
              </a:spcBef>
              <a:buNone/>
            </a:pPr>
            <a:r>
              <a:rPr lang="en-US" sz="2400" b="1" u="sng">
                <a:latin typeface="Verdana" panose="020B0604030504040204" pitchFamily="34" charset="0"/>
                <a:ea typeface="Verdana" panose="020B0604030504040204" pitchFamily="34" charset="0"/>
                <a:cs typeface="Verdana" panose="020B0604030504040204" pitchFamily="34" charset="0"/>
              </a:rPr>
              <a:t>Family Foundations</a:t>
            </a:r>
            <a:r>
              <a:rPr lang="en-US" sz="2400" b="1">
                <a:latin typeface="Verdana" panose="020B0604030504040204" pitchFamily="34" charset="0"/>
                <a:ea typeface="Verdana" panose="020B0604030504040204" pitchFamily="34" charset="0"/>
                <a:cs typeface="Verdana" panose="020B0604030504040204" pitchFamily="34" charset="0"/>
              </a:rPr>
              <a:t> </a:t>
            </a:r>
            <a:r>
              <a:rPr lang="en-US" sz="2400">
                <a:latin typeface="Verdana" panose="020B0604030504040204" pitchFamily="34" charset="0"/>
                <a:ea typeface="Verdana" panose="020B0604030504040204" pitchFamily="34" charset="0"/>
                <a:cs typeface="Verdana" panose="020B0604030504040204" pitchFamily="34" charset="0"/>
              </a:rPr>
              <a:t>– trying to enact the philanthropic vision of a </a:t>
            </a:r>
            <a:r>
              <a:rPr lang="en-US" sz="2400" b="1">
                <a:solidFill>
                  <a:srgbClr val="00859B"/>
                </a:solidFill>
                <a:latin typeface="Verdana" panose="020B0604030504040204" pitchFamily="34" charset="0"/>
                <a:ea typeface="Verdana" panose="020B0604030504040204" pitchFamily="34" charset="0"/>
                <a:cs typeface="Verdana" panose="020B0604030504040204" pitchFamily="34" charset="0"/>
              </a:rPr>
              <a:t>family</a:t>
            </a:r>
            <a:r>
              <a:rPr lang="en-US" sz="2400">
                <a:latin typeface="Verdana" panose="020B0604030504040204" pitchFamily="34" charset="0"/>
                <a:ea typeface="Verdana" panose="020B0604030504040204" pitchFamily="34" charset="0"/>
                <a:cs typeface="Verdana" panose="020B0604030504040204" pitchFamily="34" charset="0"/>
              </a:rPr>
              <a:t> group (e.g., Wayne and Gladys Valley Foundation, W.M. Keck Foundation, </a:t>
            </a:r>
            <a:r>
              <a:rPr lang="en-US" sz="2400" err="1">
                <a:latin typeface="Verdana" panose="020B0604030504040204" pitchFamily="34" charset="0"/>
                <a:ea typeface="Verdana" panose="020B0604030504040204" pitchFamily="34" charset="0"/>
                <a:cs typeface="Verdana" panose="020B0604030504040204" pitchFamily="34" charset="0"/>
              </a:rPr>
              <a:t>Heising</a:t>
            </a:r>
            <a:r>
              <a:rPr lang="en-US" sz="2400">
                <a:latin typeface="Verdana" panose="020B0604030504040204" pitchFamily="34" charset="0"/>
                <a:ea typeface="Verdana" panose="020B0604030504040204" pitchFamily="34" charset="0"/>
                <a:cs typeface="Verdana" panose="020B0604030504040204" pitchFamily="34" charset="0"/>
              </a:rPr>
              <a:t>-Simons Foundation)</a:t>
            </a:r>
          </a:p>
          <a:p>
            <a:pPr marL="0" indent="0">
              <a:spcBef>
                <a:spcPts val="1800"/>
              </a:spcBef>
              <a:buNone/>
            </a:pPr>
            <a:r>
              <a:rPr lang="en-US" sz="2400" b="1" u="sng">
                <a:latin typeface="Verdana" panose="020B0604030504040204" pitchFamily="34" charset="0"/>
                <a:ea typeface="Verdana" panose="020B0604030504040204" pitchFamily="34" charset="0"/>
                <a:cs typeface="Verdana" panose="020B0604030504040204" pitchFamily="34" charset="0"/>
              </a:rPr>
              <a:t>Corporate Foundations</a:t>
            </a:r>
            <a:r>
              <a:rPr lang="en-US" sz="2400" b="1">
                <a:latin typeface="Verdana" panose="020B0604030504040204" pitchFamily="34" charset="0"/>
                <a:ea typeface="Verdana" panose="020B0604030504040204" pitchFamily="34" charset="0"/>
                <a:cs typeface="Verdana" panose="020B0604030504040204" pitchFamily="34" charset="0"/>
              </a:rPr>
              <a:t> </a:t>
            </a:r>
            <a:r>
              <a:rPr lang="en-US" sz="2400">
                <a:latin typeface="Verdana" panose="020B0604030504040204" pitchFamily="34" charset="0"/>
                <a:ea typeface="Verdana" panose="020B0604030504040204" pitchFamily="34" charset="0"/>
                <a:cs typeface="Verdana" panose="020B0604030504040204" pitchFamily="34" charset="0"/>
              </a:rPr>
              <a:t>– trying to enact a philanthropic vision to curry </a:t>
            </a:r>
            <a:r>
              <a:rPr lang="en-US" sz="2400" b="1">
                <a:solidFill>
                  <a:srgbClr val="00859B"/>
                </a:solidFill>
                <a:latin typeface="Verdana" panose="020B0604030504040204" pitchFamily="34" charset="0"/>
                <a:ea typeface="Verdana" panose="020B0604030504040204" pitchFamily="34" charset="0"/>
                <a:cs typeface="Verdana" panose="020B0604030504040204" pitchFamily="34" charset="0"/>
              </a:rPr>
              <a:t>social</a:t>
            </a:r>
            <a:r>
              <a:rPr lang="en-US" sz="2400">
                <a:latin typeface="Verdana" panose="020B0604030504040204" pitchFamily="34" charset="0"/>
                <a:ea typeface="Verdana" panose="020B0604030504040204" pitchFamily="34" charset="0"/>
                <a:cs typeface="Verdana" panose="020B0604030504040204" pitchFamily="34" charset="0"/>
              </a:rPr>
              <a:t> capital for the corporation (e.g., Intel Foundation)</a:t>
            </a:r>
          </a:p>
          <a:p>
            <a:endParaRPr lang="en-US" sz="2400">
              <a:latin typeface="Verdana" panose="020B0604030504040204" pitchFamily="34" charset="0"/>
              <a:ea typeface="Verdana" panose="020B0604030504040204" pitchFamily="34" charset="0"/>
              <a:cs typeface="Verdana" panose="020B0604030504040204" pitchFamily="34" charset="0"/>
            </a:endParaRPr>
          </a:p>
          <a:p>
            <a:endParaRPr lang="en-US" sz="2400">
              <a:latin typeface="Verdana" panose="020B0604030504040204" pitchFamily="34" charset="0"/>
              <a:ea typeface="Verdana" panose="020B0604030504040204" pitchFamily="34" charset="0"/>
              <a:cs typeface="Verdana" panose="020B0604030504040204" pitchFamily="34" charset="0"/>
            </a:endParaRPr>
          </a:p>
          <a:p>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13</a:t>
            </a:fld>
            <a:endParaRPr lang="en-US"/>
          </a:p>
        </p:txBody>
      </p:sp>
    </p:spTree>
    <p:extLst>
      <p:ext uri="{BB962C8B-B14F-4D97-AF65-F5344CB8AC3E}">
        <p14:creationId xmlns:p14="http://schemas.microsoft.com/office/powerpoint/2010/main" val="17821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CEFD33-8CC3-F99C-B5F3-ABBF506B148E}"/>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D2B1544-1472-F34B-1D9B-3E6024FBF48E}"/>
              </a:ext>
            </a:extLst>
          </p:cNvPr>
          <p:cNvSpPr>
            <a:spLocks noGrp="1"/>
          </p:cNvSpPr>
          <p:nvPr>
            <p:ph type="sldNum" sz="quarter" idx="12"/>
          </p:nvPr>
        </p:nvSpPr>
        <p:spPr/>
        <p:txBody>
          <a:bodyPr/>
          <a:lstStyle/>
          <a:p>
            <a:fld id="{AAB6004F-53F9-E74D-AC89-56EA63355CB3}" type="slidenum">
              <a:rPr lang="en-US" smtClean="0"/>
              <a:pPr/>
              <a:t>14</a:t>
            </a:fld>
            <a:endParaRPr lang="en-US"/>
          </a:p>
        </p:txBody>
      </p:sp>
      <p:pic>
        <p:nvPicPr>
          <p:cNvPr id="10" name="Picture 9">
            <a:extLst>
              <a:ext uri="{FF2B5EF4-FFF2-40B4-BE49-F238E27FC236}">
                <a16:creationId xmlns:a16="http://schemas.microsoft.com/office/drawing/2014/main" id="{13B03343-B741-D52E-2DED-F6908C2B018A}"/>
              </a:ext>
            </a:extLst>
          </p:cNvPr>
          <p:cNvPicPr>
            <a:picLocks noChangeAspect="1"/>
          </p:cNvPicPr>
          <p:nvPr/>
        </p:nvPicPr>
        <p:blipFill>
          <a:blip r:embed="rId3"/>
          <a:stretch>
            <a:fillRect/>
          </a:stretch>
        </p:blipFill>
        <p:spPr>
          <a:xfrm>
            <a:off x="571406" y="335802"/>
            <a:ext cx="11049188" cy="6186395"/>
          </a:xfrm>
          <a:prstGeom prst="rect">
            <a:avLst/>
          </a:prstGeom>
        </p:spPr>
      </p:pic>
      <p:sp>
        <p:nvSpPr>
          <p:cNvPr id="14" name="TextBox 13">
            <a:extLst>
              <a:ext uri="{FF2B5EF4-FFF2-40B4-BE49-F238E27FC236}">
                <a16:creationId xmlns:a16="http://schemas.microsoft.com/office/drawing/2014/main" id="{EBC6BEB4-BABE-A71F-CF0C-1C8ECBEF604E}"/>
              </a:ext>
            </a:extLst>
          </p:cNvPr>
          <p:cNvSpPr txBox="1"/>
          <p:nvPr/>
        </p:nvSpPr>
        <p:spPr>
          <a:xfrm>
            <a:off x="2286000" y="990600"/>
            <a:ext cx="1219200" cy="1138773"/>
          </a:xfrm>
          <a:prstGeom prst="rect">
            <a:avLst/>
          </a:prstGeom>
          <a:noFill/>
          <a:ln w="28575">
            <a:solidFill>
              <a:srgbClr val="FF0000"/>
            </a:solidFill>
          </a:ln>
        </p:spPr>
        <p:txBody>
          <a:bodyPr wrap="square" rtlCol="0">
            <a:spAutoFit/>
          </a:bodyPr>
          <a:lstStyle/>
          <a:p>
            <a:endParaRPr lang="en-US"/>
          </a:p>
          <a:p>
            <a:endParaRPr lang="en-US"/>
          </a:p>
          <a:p>
            <a:pPr algn="ctr"/>
            <a:r>
              <a:rPr lang="en-US" sz="3200" b="1">
                <a:solidFill>
                  <a:srgbClr val="FF0000"/>
                </a:solidFill>
              </a:rPr>
              <a:t>OSU</a:t>
            </a:r>
          </a:p>
        </p:txBody>
      </p:sp>
      <p:cxnSp>
        <p:nvCxnSpPr>
          <p:cNvPr id="18" name="Straight Arrow Connector 17">
            <a:extLst>
              <a:ext uri="{FF2B5EF4-FFF2-40B4-BE49-F238E27FC236}">
                <a16:creationId xmlns:a16="http://schemas.microsoft.com/office/drawing/2014/main" id="{F9F7F972-BD4A-87E8-1DD2-CAA548420C88}"/>
              </a:ext>
            </a:extLst>
          </p:cNvPr>
          <p:cNvCxnSpPr/>
          <p:nvPr/>
        </p:nvCxnSpPr>
        <p:spPr>
          <a:xfrm>
            <a:off x="1615440" y="2129373"/>
            <a:ext cx="9103360" cy="9338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29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39D8-4771-0D55-C0DC-7AE9807486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B33DA-9C76-B628-077C-F0073BF6032E}"/>
              </a:ext>
            </a:extLst>
          </p:cNvPr>
          <p:cNvSpPr>
            <a:spLocks noGrp="1"/>
          </p:cNvSpPr>
          <p:nvPr>
            <p:ph type="title"/>
          </p:nvPr>
        </p:nvSpPr>
        <p:spPr/>
        <p:txBody>
          <a:bodyPr>
            <a:normAutofit fontScale="90000"/>
          </a:bodyPr>
          <a:lstStyle/>
          <a:p>
            <a:r>
              <a:rPr lang="en-US" sz="8000" dirty="0">
                <a:latin typeface="Stratum2 Bold"/>
              </a:rPr>
              <a:t>DIFFERENCES BETWEEN PRIVATE AND PUBLIC GRANTS</a:t>
            </a:r>
          </a:p>
        </p:txBody>
      </p:sp>
    </p:spTree>
    <p:extLst>
      <p:ext uri="{BB962C8B-B14F-4D97-AF65-F5344CB8AC3E}">
        <p14:creationId xmlns:p14="http://schemas.microsoft.com/office/powerpoint/2010/main" val="369148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0E5FF-382B-543F-ACA0-0EB895D8E7DD}"/>
              </a:ext>
            </a:extLst>
          </p:cNvPr>
          <p:cNvSpPr>
            <a:spLocks noGrp="1"/>
          </p:cNvSpPr>
          <p:nvPr>
            <p:ph idx="1"/>
          </p:nvPr>
        </p:nvSpPr>
        <p:spPr/>
        <p:txBody>
          <a:bodyPr>
            <a:normAutofit/>
          </a:bodyPr>
          <a:lstStyle/>
          <a:p>
            <a:pPr marL="0" indent="0">
              <a:buNone/>
            </a:pPr>
            <a:r>
              <a:rPr lang="en-US" sz="4400"/>
              <a:t>Public and federal agency granting organizations require the same basic structures in grant proposals as private foundations, </a:t>
            </a:r>
            <a:r>
              <a:rPr lang="en-US" sz="4400" b="1"/>
              <a:t>except</a:t>
            </a:r>
            <a:r>
              <a:rPr lang="en-US" sz="4400"/>
              <a:t>…</a:t>
            </a:r>
          </a:p>
        </p:txBody>
      </p:sp>
      <p:sp>
        <p:nvSpPr>
          <p:cNvPr id="2" name="Footer Placeholder 1">
            <a:extLst>
              <a:ext uri="{FF2B5EF4-FFF2-40B4-BE49-F238E27FC236}">
                <a16:creationId xmlns:a16="http://schemas.microsoft.com/office/drawing/2014/main" id="{1A5F43C6-5D61-7B78-9804-6EC4C00B91B3}"/>
              </a:ext>
            </a:extLst>
          </p:cNvPr>
          <p:cNvSpPr>
            <a:spLocks noGrp="1"/>
          </p:cNvSpPr>
          <p:nvPr>
            <p:ph type="ftr" sz="quarter" idx="11"/>
          </p:nvPr>
        </p:nvSpPr>
        <p:spPr/>
        <p:txBody>
          <a:bodyPr/>
          <a:lstStyle/>
          <a:p>
            <a:r>
              <a:rPr lang="en-US"/>
              <a:t>OSU Foundation</a:t>
            </a:r>
          </a:p>
        </p:txBody>
      </p:sp>
      <p:sp>
        <p:nvSpPr>
          <p:cNvPr id="4" name="Slide Number Placeholder 3">
            <a:extLst>
              <a:ext uri="{FF2B5EF4-FFF2-40B4-BE49-F238E27FC236}">
                <a16:creationId xmlns:a16="http://schemas.microsoft.com/office/drawing/2014/main" id="{E61DC7A1-9AA0-8229-C89D-DF4BCF198A6B}"/>
              </a:ext>
            </a:extLst>
          </p:cNvPr>
          <p:cNvSpPr>
            <a:spLocks noGrp="1"/>
          </p:cNvSpPr>
          <p:nvPr>
            <p:ph type="sldNum" sz="quarter" idx="12"/>
          </p:nvPr>
        </p:nvSpPr>
        <p:spPr/>
        <p:txBody>
          <a:bodyPr/>
          <a:lstStyle/>
          <a:p>
            <a:fld id="{377077B2-A7C4-4AF6-A32C-182AB359BEAB}" type="slidenum">
              <a:rPr lang="en-US" smtClean="0"/>
              <a:t>16</a:t>
            </a:fld>
            <a:endParaRPr lang="en-US"/>
          </a:p>
        </p:txBody>
      </p:sp>
    </p:spTree>
    <p:extLst>
      <p:ext uri="{BB962C8B-B14F-4D97-AF65-F5344CB8AC3E}">
        <p14:creationId xmlns:p14="http://schemas.microsoft.com/office/powerpoint/2010/main" val="318048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4132C-ED03-EC7D-63B2-7A4C253C8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E5DA4-9783-2A48-A20D-252628AD0BA9}"/>
              </a:ext>
            </a:extLst>
          </p:cNvPr>
          <p:cNvSpPr>
            <a:spLocks noGrp="1"/>
          </p:cNvSpPr>
          <p:nvPr>
            <p:ph type="title"/>
          </p:nvPr>
        </p:nvSpPr>
        <p:spPr/>
        <p:txBody>
          <a:bodyPr/>
          <a:lstStyle/>
          <a:p>
            <a:r>
              <a:rPr lang="en-US" b="1">
                <a:solidFill>
                  <a:schemeClr val="accent5"/>
                </a:solidFill>
              </a:rPr>
              <a:t>KEY DIFFERENCES</a:t>
            </a:r>
          </a:p>
        </p:txBody>
      </p:sp>
      <p:sp>
        <p:nvSpPr>
          <p:cNvPr id="3" name="Text Placeholder 2">
            <a:extLst>
              <a:ext uri="{FF2B5EF4-FFF2-40B4-BE49-F238E27FC236}">
                <a16:creationId xmlns:a16="http://schemas.microsoft.com/office/drawing/2014/main" id="{2D6AB4BA-22C7-EC34-342B-6F03AF98CEE9}"/>
              </a:ext>
            </a:extLst>
          </p:cNvPr>
          <p:cNvSpPr>
            <a:spLocks noGrp="1"/>
          </p:cNvSpPr>
          <p:nvPr>
            <p:ph idx="1"/>
          </p:nvPr>
        </p:nvSpPr>
        <p:spPr/>
        <p:txBody>
          <a:bodyPr anchor="t">
            <a:normAutofit/>
          </a:bodyPr>
          <a:lstStyle/>
          <a:p>
            <a:pPr marL="0" indent="0" algn="ctr">
              <a:lnSpc>
                <a:spcPct val="150000"/>
              </a:lnSpc>
              <a:buNone/>
            </a:pPr>
            <a:r>
              <a:rPr lang="en-US" sz="4400" b="1">
                <a:ea typeface="Lato Black" panose="020F0502020204030203" pitchFamily="34" charset="0"/>
                <a:cs typeface="Lato Black" panose="020F0502020204030203" pitchFamily="34" charset="0"/>
              </a:rPr>
              <a:t>STRATEGY</a:t>
            </a:r>
          </a:p>
          <a:p>
            <a:pPr marL="0" indent="0" algn="ctr">
              <a:lnSpc>
                <a:spcPct val="150000"/>
              </a:lnSpc>
              <a:buNone/>
            </a:pPr>
            <a:r>
              <a:rPr lang="en-US" sz="4400" b="1">
                <a:ea typeface="Lato Black" panose="020F0502020204030203" pitchFamily="34" charset="0"/>
                <a:cs typeface="Lato Black" panose="020F0502020204030203" pitchFamily="34" charset="0"/>
              </a:rPr>
              <a:t>IMPACT</a:t>
            </a:r>
            <a:endParaRPr lang="en-US" sz="4400" b="1"/>
          </a:p>
          <a:p>
            <a:pPr marL="0" indent="0" algn="ctr">
              <a:lnSpc>
                <a:spcPct val="150000"/>
              </a:lnSpc>
              <a:buNone/>
            </a:pPr>
            <a:r>
              <a:rPr lang="en-US" sz="4400" b="1">
                <a:ea typeface="Lato Black" panose="020F0502020204030203" pitchFamily="34" charset="0"/>
                <a:cs typeface="Lato Black" panose="020F0502020204030203" pitchFamily="34" charset="0"/>
              </a:rPr>
              <a:t>AUDIENCE</a:t>
            </a:r>
            <a:endParaRPr lang="en-US" sz="4400" b="1"/>
          </a:p>
        </p:txBody>
      </p:sp>
      <p:sp>
        <p:nvSpPr>
          <p:cNvPr id="4" name="Slide Number Placeholder 3">
            <a:extLst>
              <a:ext uri="{FF2B5EF4-FFF2-40B4-BE49-F238E27FC236}">
                <a16:creationId xmlns:a16="http://schemas.microsoft.com/office/drawing/2014/main" id="{DCF48D74-00CB-CB74-88F1-3FF331E7F68E}"/>
              </a:ext>
            </a:extLst>
          </p:cNvPr>
          <p:cNvSpPr>
            <a:spLocks noGrp="1"/>
          </p:cNvSpPr>
          <p:nvPr>
            <p:ph type="sldNum" sz="quarter" idx="12"/>
          </p:nvPr>
        </p:nvSpPr>
        <p:spPr/>
        <p:txBody>
          <a:bodyPr/>
          <a:lstStyle/>
          <a:p>
            <a:fld id="{00000000-1234-1234-1234-123412341234}" type="slidenum">
              <a:rPr lang="en" smtClean="0"/>
              <a:pPr/>
              <a:t>17</a:t>
            </a:fld>
            <a:endParaRPr lang="en"/>
          </a:p>
        </p:txBody>
      </p:sp>
      <p:sp>
        <p:nvSpPr>
          <p:cNvPr id="5" name="Footer Placeholder 4">
            <a:extLst>
              <a:ext uri="{FF2B5EF4-FFF2-40B4-BE49-F238E27FC236}">
                <a16:creationId xmlns:a16="http://schemas.microsoft.com/office/drawing/2014/main" id="{803C88B2-6E84-60A7-1F28-EAEEAF5FCEF5}"/>
              </a:ext>
            </a:extLst>
          </p:cNvPr>
          <p:cNvSpPr>
            <a:spLocks noGrp="1"/>
          </p:cNvSpPr>
          <p:nvPr>
            <p:ph type="ftr" sz="quarter" idx="11"/>
          </p:nvPr>
        </p:nvSpPr>
        <p:spPr/>
        <p:txBody>
          <a:bodyPr/>
          <a:lstStyle/>
          <a:p>
            <a:r>
              <a:rPr lang="en-US"/>
              <a:t>OSU Foundation</a:t>
            </a:r>
          </a:p>
        </p:txBody>
      </p:sp>
    </p:spTree>
    <p:extLst>
      <p:ext uri="{BB962C8B-B14F-4D97-AF65-F5344CB8AC3E}">
        <p14:creationId xmlns:p14="http://schemas.microsoft.com/office/powerpoint/2010/main" val="11608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t>Key Difference #1: </a:t>
            </a:r>
            <a:r>
              <a:rPr lang="en-US" b="1">
                <a:solidFill>
                  <a:schemeClr val="accent5"/>
                </a:solidFill>
              </a:rPr>
              <a:t>STRATEGY</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a:bodyPr>
          <a:lstStyle/>
          <a:p>
            <a:pPr marL="0" indent="0">
              <a:buNone/>
            </a:pPr>
            <a:r>
              <a:rPr lang="en-US" sz="4400">
                <a:effectLst/>
                <a:ea typeface="Times New Roman" panose="02020603050405020304" pitchFamily="18" charset="0"/>
                <a:cs typeface="Aptos" panose="020B0004020202020204" pitchFamily="34" charset="0"/>
              </a:rPr>
              <a:t>Not all projects are ideal for private foundations. Instead, </a:t>
            </a:r>
            <a:r>
              <a:rPr lang="en-US" sz="4400">
                <a:ea typeface="Times New Roman" panose="02020603050405020304" pitchFamily="18" charset="0"/>
                <a:cs typeface="Aptos" panose="020B0004020202020204" pitchFamily="34" charset="0"/>
              </a:rPr>
              <a:t>their</a:t>
            </a:r>
            <a:r>
              <a:rPr lang="en-US" sz="4400">
                <a:effectLst/>
                <a:ea typeface="Times New Roman" panose="02020603050405020304" pitchFamily="18" charset="0"/>
                <a:cs typeface="Aptos" panose="020B0004020202020204" pitchFamily="34" charset="0"/>
              </a:rPr>
              <a:t> </a:t>
            </a:r>
            <a:r>
              <a:rPr lang="en-US" sz="4400" b="1">
                <a:effectLst/>
                <a:ea typeface="Times New Roman" panose="02020603050405020304" pitchFamily="18" charset="0"/>
                <a:cs typeface="Aptos" panose="020B0004020202020204" pitchFamily="34" charset="0"/>
              </a:rPr>
              <a:t>STRATEGY</a:t>
            </a:r>
            <a:r>
              <a:rPr lang="en-US" sz="4400">
                <a:effectLst/>
                <a:ea typeface="Times New Roman" panose="02020603050405020304" pitchFamily="18" charset="0"/>
                <a:cs typeface="Aptos" panose="020B0004020202020204" pitchFamily="34" charset="0"/>
              </a:rPr>
              <a:t> (generally!) </a:t>
            </a:r>
            <a:r>
              <a:rPr lang="en-US" sz="4400">
                <a:ea typeface="Times New Roman" panose="02020603050405020304" pitchFamily="18" charset="0"/>
                <a:cs typeface="Aptos" panose="020B0004020202020204" pitchFamily="34" charset="0"/>
              </a:rPr>
              <a:t>is</a:t>
            </a:r>
            <a:r>
              <a:rPr lang="en-US" sz="4400">
                <a:effectLst/>
                <a:ea typeface="Times New Roman" panose="02020603050405020304" pitchFamily="18" charset="0"/>
                <a:cs typeface="Aptos" panose="020B0004020202020204" pitchFamily="34" charset="0"/>
              </a:rPr>
              <a:t> to fund areas that public agencies do not address.</a:t>
            </a:r>
          </a:p>
        </p:txBody>
      </p:sp>
      <p:sp>
        <p:nvSpPr>
          <p:cNvPr id="4" name="Footer Placeholder 3">
            <a:extLst>
              <a:ext uri="{FF2B5EF4-FFF2-40B4-BE49-F238E27FC236}">
                <a16:creationId xmlns:a16="http://schemas.microsoft.com/office/drawing/2014/main" id="{A79AC7A5-1D6B-D5F2-BC4A-189B7BCB764A}"/>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D07346F2-C02A-F9B1-97BB-86A1E9FDD13A}"/>
              </a:ext>
            </a:extLst>
          </p:cNvPr>
          <p:cNvSpPr>
            <a:spLocks noGrp="1"/>
          </p:cNvSpPr>
          <p:nvPr>
            <p:ph type="sldNum" sz="quarter" idx="12"/>
          </p:nvPr>
        </p:nvSpPr>
        <p:spPr/>
        <p:txBody>
          <a:bodyPr/>
          <a:lstStyle/>
          <a:p>
            <a:fld id="{377077B2-A7C4-4AF6-A32C-182AB359BEAB}" type="slidenum">
              <a:rPr lang="en-US" smtClean="0"/>
              <a:t>18</a:t>
            </a:fld>
            <a:endParaRPr lang="en-US"/>
          </a:p>
        </p:txBody>
      </p:sp>
    </p:spTree>
    <p:extLst>
      <p:ext uri="{BB962C8B-B14F-4D97-AF65-F5344CB8AC3E}">
        <p14:creationId xmlns:p14="http://schemas.microsoft.com/office/powerpoint/2010/main" val="339570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solidFill>
                  <a:schemeClr val="accent5"/>
                </a:solidFill>
              </a:rPr>
              <a:t>STRATEGY</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a:xfrm>
            <a:off x="838200" y="1501537"/>
            <a:ext cx="10515600" cy="4760367"/>
          </a:xfrm>
        </p:spPr>
        <p:txBody>
          <a:bodyPr>
            <a:noAutofit/>
          </a:bodyPr>
          <a:lstStyle/>
          <a:p>
            <a:pPr marL="0" indent="0">
              <a:spcBef>
                <a:spcPts val="0"/>
              </a:spcBef>
              <a:buNone/>
              <a:tabLst>
                <a:tab pos="914400" algn="l"/>
              </a:tabLst>
            </a:pPr>
            <a:r>
              <a:rPr lang="en-US" sz="4000">
                <a:effectLst/>
                <a:ea typeface="Times New Roman" panose="02020603050405020304" pitchFamily="18" charset="0"/>
                <a:cs typeface="Aptos" panose="020B0004020202020204" pitchFamily="34" charset="0"/>
              </a:rPr>
              <a:t>Many private foundations are motivated to support </a:t>
            </a:r>
            <a:r>
              <a:rPr lang="en-US" sz="4000" b="1">
                <a:effectLst/>
                <a:ea typeface="Times New Roman" panose="02020603050405020304" pitchFamily="18" charset="0"/>
                <a:cs typeface="Aptos" panose="020B0004020202020204" pitchFamily="34" charset="0"/>
              </a:rPr>
              <a:t>interdisciplinary</a:t>
            </a:r>
            <a:r>
              <a:rPr lang="en-US" sz="4000">
                <a:effectLst/>
                <a:ea typeface="Times New Roman" panose="02020603050405020304" pitchFamily="18" charset="0"/>
                <a:cs typeface="Aptos" panose="020B0004020202020204" pitchFamily="34" charset="0"/>
              </a:rPr>
              <a:t> or </a:t>
            </a:r>
            <a:r>
              <a:rPr lang="en-US" sz="4000" b="1">
                <a:effectLst/>
                <a:ea typeface="Times New Roman" panose="02020603050405020304" pitchFamily="18" charset="0"/>
                <a:cs typeface="Aptos" panose="020B0004020202020204" pitchFamily="34" charset="0"/>
              </a:rPr>
              <a:t>intersectoral</a:t>
            </a:r>
            <a:r>
              <a:rPr lang="en-US" sz="4000">
                <a:effectLst/>
                <a:ea typeface="Times New Roman" panose="02020603050405020304" pitchFamily="18" charset="0"/>
                <a:cs typeface="Aptos" panose="020B0004020202020204" pitchFamily="34" charset="0"/>
              </a:rPr>
              <a:t> projects. </a:t>
            </a:r>
          </a:p>
          <a:p>
            <a:pPr marL="0" indent="0">
              <a:spcBef>
                <a:spcPts val="0"/>
              </a:spcBef>
              <a:buNone/>
              <a:tabLst>
                <a:tab pos="914400" algn="l"/>
              </a:tabLst>
            </a:pPr>
            <a:endParaRPr lang="en-US" sz="2000" b="1">
              <a:ea typeface="Times New Roman" panose="02020603050405020304" pitchFamily="18" charset="0"/>
              <a:cs typeface="Aptos" panose="020B0004020202020204" pitchFamily="34" charset="0"/>
            </a:endParaRPr>
          </a:p>
          <a:p>
            <a:pPr marL="0" indent="0">
              <a:spcBef>
                <a:spcPts val="0"/>
              </a:spcBef>
              <a:buNone/>
              <a:tabLst>
                <a:tab pos="914400" algn="l"/>
              </a:tabLst>
            </a:pPr>
            <a:r>
              <a:rPr lang="en-US" sz="4000">
                <a:ea typeface="Times New Roman" panose="02020603050405020304" pitchFamily="18" charset="0"/>
                <a:cs typeface="Aptos" panose="020B0004020202020204" pitchFamily="34" charset="0"/>
              </a:rPr>
              <a:t>They want to </a:t>
            </a:r>
            <a:r>
              <a:rPr lang="en-US" sz="4000" b="1">
                <a:ea typeface="Times New Roman" panose="02020603050405020304" pitchFamily="18" charset="0"/>
                <a:cs typeface="Aptos" panose="020B0004020202020204" pitchFamily="34" charset="0"/>
              </a:rPr>
              <a:t>t</a:t>
            </a:r>
            <a:r>
              <a:rPr lang="en-US" sz="4000" b="1">
                <a:effectLst/>
                <a:ea typeface="Times New Roman" panose="02020603050405020304" pitchFamily="18" charset="0"/>
                <a:cs typeface="Aptos" panose="020B0004020202020204" pitchFamily="34" charset="0"/>
              </a:rPr>
              <a:t>ackle seemingly insurmountable challenges through partnerships </a:t>
            </a:r>
            <a:r>
              <a:rPr lang="en-US" sz="4000">
                <a:effectLst/>
                <a:ea typeface="Times New Roman" panose="02020603050405020304" pitchFamily="18" charset="0"/>
                <a:cs typeface="Aptos" panose="020B0004020202020204" pitchFamily="34" charset="0"/>
              </a:rPr>
              <a:t>among academic, government, corporate, and/or direct-service nonprofit organizations.</a:t>
            </a:r>
          </a:p>
        </p:txBody>
      </p:sp>
      <p:sp>
        <p:nvSpPr>
          <p:cNvPr id="4" name="Footer Placeholder 3">
            <a:extLst>
              <a:ext uri="{FF2B5EF4-FFF2-40B4-BE49-F238E27FC236}">
                <a16:creationId xmlns:a16="http://schemas.microsoft.com/office/drawing/2014/main" id="{E25F1D73-D4E7-41A1-AE1D-92F2D48825BA}"/>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997E7CA-3C0B-3997-0865-5177BB09FA2C}"/>
              </a:ext>
            </a:extLst>
          </p:cNvPr>
          <p:cNvSpPr>
            <a:spLocks noGrp="1"/>
          </p:cNvSpPr>
          <p:nvPr>
            <p:ph type="sldNum" sz="quarter" idx="12"/>
          </p:nvPr>
        </p:nvSpPr>
        <p:spPr/>
        <p:txBody>
          <a:bodyPr/>
          <a:lstStyle/>
          <a:p>
            <a:fld id="{377077B2-A7C4-4AF6-A32C-182AB359BEAB}" type="slidenum">
              <a:rPr lang="en-US" smtClean="0"/>
              <a:t>19</a:t>
            </a:fld>
            <a:endParaRPr lang="en-US"/>
          </a:p>
        </p:txBody>
      </p:sp>
    </p:spTree>
    <p:extLst>
      <p:ext uri="{BB962C8B-B14F-4D97-AF65-F5344CB8AC3E}">
        <p14:creationId xmlns:p14="http://schemas.microsoft.com/office/powerpoint/2010/main" val="265435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6B7D-26B0-0084-331C-CCA8CD4CCC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9E27EE-3300-FE63-C1A6-6E3D7EB7DAF6}"/>
              </a:ext>
            </a:extLst>
          </p:cNvPr>
          <p:cNvSpPr>
            <a:spLocks noGrp="1"/>
          </p:cNvSpPr>
          <p:nvPr>
            <p:ph type="title"/>
          </p:nvPr>
        </p:nvSpPr>
        <p:spPr/>
        <p:txBody>
          <a:bodyPr>
            <a:normAutofit/>
          </a:bodyPr>
          <a:lstStyle/>
          <a:p>
            <a:r>
              <a:rPr lang="en-US" sz="8800" dirty="0">
                <a:latin typeface="Stratum2 Bold"/>
              </a:rPr>
              <a:t>OPEN DOOR</a:t>
            </a:r>
          </a:p>
        </p:txBody>
      </p:sp>
      <p:sp>
        <p:nvSpPr>
          <p:cNvPr id="2" name="Text Placeholder 1">
            <a:extLst>
              <a:ext uri="{FF2B5EF4-FFF2-40B4-BE49-F238E27FC236}">
                <a16:creationId xmlns:a16="http://schemas.microsoft.com/office/drawing/2014/main" id="{C0741572-4B7B-A310-3CF8-C2E4BAA684AF}"/>
              </a:ext>
            </a:extLst>
          </p:cNvPr>
          <p:cNvSpPr>
            <a:spLocks noGrp="1"/>
          </p:cNvSpPr>
          <p:nvPr>
            <p:ph type="body" idx="1"/>
          </p:nvPr>
        </p:nvSpPr>
        <p:spPr/>
        <p:txBody>
          <a:bodyPr>
            <a:normAutofit/>
          </a:bodyPr>
          <a:lstStyle/>
          <a:p>
            <a:r>
              <a:rPr lang="en-US" sz="3600" dirty="0">
                <a:solidFill>
                  <a:schemeClr val="tx1"/>
                </a:solidFill>
                <a:latin typeface="Stratum2 Bold"/>
              </a:rPr>
              <a:t>How to partner with OSU Foundation to find private funding opportunities that support research</a:t>
            </a:r>
            <a:endParaRPr lang="en-US" sz="3600" dirty="0">
              <a:solidFill>
                <a:schemeClr val="tx1"/>
              </a:solidFill>
            </a:endParaRPr>
          </a:p>
        </p:txBody>
      </p:sp>
    </p:spTree>
    <p:extLst>
      <p:ext uri="{BB962C8B-B14F-4D97-AF65-F5344CB8AC3E}">
        <p14:creationId xmlns:p14="http://schemas.microsoft.com/office/powerpoint/2010/main" val="292562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t>Key Difference #2: </a:t>
            </a:r>
            <a:r>
              <a:rPr lang="en-US" b="1">
                <a:solidFill>
                  <a:schemeClr val="accent5"/>
                </a:solidFill>
              </a:rPr>
              <a:t>IMPACT</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a:bodyPr>
          <a:lstStyle/>
          <a:p>
            <a:pPr marL="0" indent="0">
              <a:buNone/>
            </a:pPr>
            <a:r>
              <a:rPr lang="en-US" sz="4000">
                <a:effectLst/>
                <a:ea typeface="Times New Roman" panose="02020603050405020304" pitchFamily="18" charset="0"/>
                <a:cs typeface="Aptos" panose="020B0004020202020204" pitchFamily="34" charset="0"/>
              </a:rPr>
              <a:t>Many private foundations prioritize the proposed work’s </a:t>
            </a:r>
            <a:r>
              <a:rPr lang="en-US" sz="4000" b="1">
                <a:effectLst/>
                <a:ea typeface="Times New Roman" panose="02020603050405020304" pitchFamily="18" charset="0"/>
                <a:cs typeface="Aptos" panose="020B0004020202020204" pitchFamily="34" charset="0"/>
              </a:rPr>
              <a:t>IMPACT</a:t>
            </a:r>
            <a:r>
              <a:rPr lang="en-US" sz="4000">
                <a:effectLst/>
                <a:ea typeface="Times New Roman" panose="02020603050405020304" pitchFamily="18" charset="0"/>
                <a:cs typeface="Aptos" panose="020B0004020202020204" pitchFamily="34" charset="0"/>
              </a:rPr>
              <a:t>, or, in other words, the </a:t>
            </a:r>
            <a:r>
              <a:rPr lang="en-US" sz="4000" i="1">
                <a:effectLst/>
                <a:ea typeface="Times New Roman" panose="02020603050405020304" pitchFamily="18" charset="0"/>
                <a:cs typeface="Aptos" panose="020B0004020202020204" pitchFamily="34" charset="0"/>
              </a:rPr>
              <a:t>measures of its societal benefit</a:t>
            </a:r>
            <a:r>
              <a:rPr lang="en-US" sz="4000">
                <a:effectLst/>
                <a:ea typeface="Times New Roman" panose="02020603050405020304" pitchFamily="18" charset="0"/>
                <a:cs typeface="Aptos" panose="020B0004020202020204" pitchFamily="34" charset="0"/>
              </a:rPr>
              <a:t>. </a:t>
            </a:r>
            <a:endParaRPr lang="en-US" sz="4000">
              <a:effectLst/>
              <a:ea typeface="Aptos" panose="020B0004020202020204" pitchFamily="34" charset="0"/>
              <a:cs typeface="Aptos" panose="020B0004020202020204" pitchFamily="34" charset="0"/>
            </a:endParaRPr>
          </a:p>
          <a:p>
            <a:pPr>
              <a:spcBef>
                <a:spcPts val="0"/>
              </a:spcBef>
              <a:spcAft>
                <a:spcPts val="0"/>
              </a:spcAft>
            </a:pPr>
            <a:endParaRPr lang="en-US" sz="4000">
              <a:effectLst/>
            </a:endParaRPr>
          </a:p>
          <a:p>
            <a:pPr marL="0" indent="0">
              <a:spcBef>
                <a:spcPts val="0"/>
              </a:spcBef>
              <a:buNone/>
              <a:tabLst>
                <a:tab pos="914400" algn="l"/>
              </a:tabLst>
            </a:pPr>
            <a:r>
              <a:rPr lang="en-US" sz="4000">
                <a:effectLst/>
                <a:ea typeface="Times New Roman" panose="02020603050405020304" pitchFamily="18" charset="0"/>
                <a:cs typeface="Aptos" panose="020B0004020202020204" pitchFamily="34" charset="0"/>
              </a:rPr>
              <a:t>The impact of your project answers the question, “so what?” </a:t>
            </a:r>
          </a:p>
        </p:txBody>
      </p:sp>
      <p:sp>
        <p:nvSpPr>
          <p:cNvPr id="4" name="Footer Placeholder 3">
            <a:extLst>
              <a:ext uri="{FF2B5EF4-FFF2-40B4-BE49-F238E27FC236}">
                <a16:creationId xmlns:a16="http://schemas.microsoft.com/office/drawing/2014/main" id="{B615F7AE-2925-32C8-6FFC-030595603709}"/>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D12D7A06-241C-E7E3-5E90-E19B60A42382}"/>
              </a:ext>
            </a:extLst>
          </p:cNvPr>
          <p:cNvSpPr>
            <a:spLocks noGrp="1"/>
          </p:cNvSpPr>
          <p:nvPr>
            <p:ph type="sldNum" sz="quarter" idx="12"/>
          </p:nvPr>
        </p:nvSpPr>
        <p:spPr/>
        <p:txBody>
          <a:bodyPr/>
          <a:lstStyle/>
          <a:p>
            <a:fld id="{377077B2-A7C4-4AF6-A32C-182AB359BEAB}" type="slidenum">
              <a:rPr lang="en-US" smtClean="0"/>
              <a:t>20</a:t>
            </a:fld>
            <a:endParaRPr lang="en-US"/>
          </a:p>
        </p:txBody>
      </p:sp>
    </p:spTree>
    <p:extLst>
      <p:ext uri="{BB962C8B-B14F-4D97-AF65-F5344CB8AC3E}">
        <p14:creationId xmlns:p14="http://schemas.microsoft.com/office/powerpoint/2010/main" val="175429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t>Key Difference #3: </a:t>
            </a:r>
            <a:r>
              <a:rPr lang="en-US" b="1">
                <a:solidFill>
                  <a:schemeClr val="accent5"/>
                </a:solidFill>
              </a:rPr>
              <a:t>AUDIENCE</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a:bodyPr>
          <a:lstStyle/>
          <a:p>
            <a:pPr marL="0" indent="0">
              <a:buNone/>
            </a:pPr>
            <a:r>
              <a:rPr lang="en-US" sz="4400">
                <a:effectLst/>
                <a:ea typeface="Times New Roman" panose="02020603050405020304" pitchFamily="18" charset="0"/>
                <a:cs typeface="Aptos" panose="020B0004020202020204" pitchFamily="34" charset="0"/>
              </a:rPr>
              <a:t>The </a:t>
            </a:r>
            <a:r>
              <a:rPr lang="en-US" sz="4400" b="1">
                <a:effectLst/>
                <a:ea typeface="Times New Roman" panose="02020603050405020304" pitchFamily="18" charset="0"/>
                <a:cs typeface="Aptos" panose="020B0004020202020204" pitchFamily="34" charset="0"/>
              </a:rPr>
              <a:t>AUDIENCE</a:t>
            </a:r>
            <a:r>
              <a:rPr lang="en-US" sz="4400">
                <a:effectLst/>
                <a:ea typeface="Times New Roman" panose="02020603050405020304" pitchFamily="18" charset="0"/>
                <a:cs typeface="Aptos" panose="020B0004020202020204" pitchFamily="34" charset="0"/>
              </a:rPr>
              <a:t> for a private foundation proposal frequently differs from that of public agency. </a:t>
            </a:r>
          </a:p>
        </p:txBody>
      </p:sp>
      <p:sp>
        <p:nvSpPr>
          <p:cNvPr id="4" name="Footer Placeholder 3">
            <a:extLst>
              <a:ext uri="{FF2B5EF4-FFF2-40B4-BE49-F238E27FC236}">
                <a16:creationId xmlns:a16="http://schemas.microsoft.com/office/drawing/2014/main" id="{559F60C9-F8C2-BFD6-FFE8-368AFCE3FBAD}"/>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F469A89E-0DBD-9F5A-2EB4-5157E80E192A}"/>
              </a:ext>
            </a:extLst>
          </p:cNvPr>
          <p:cNvSpPr>
            <a:spLocks noGrp="1"/>
          </p:cNvSpPr>
          <p:nvPr>
            <p:ph type="sldNum" sz="quarter" idx="12"/>
          </p:nvPr>
        </p:nvSpPr>
        <p:spPr/>
        <p:txBody>
          <a:bodyPr/>
          <a:lstStyle/>
          <a:p>
            <a:fld id="{377077B2-A7C4-4AF6-A32C-182AB359BEAB}" type="slidenum">
              <a:rPr lang="en-US" smtClean="0"/>
              <a:t>21</a:t>
            </a:fld>
            <a:endParaRPr lang="en-US"/>
          </a:p>
        </p:txBody>
      </p:sp>
    </p:spTree>
    <p:extLst>
      <p:ext uri="{BB962C8B-B14F-4D97-AF65-F5344CB8AC3E}">
        <p14:creationId xmlns:p14="http://schemas.microsoft.com/office/powerpoint/2010/main" val="287762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solidFill>
                  <a:schemeClr val="accent5"/>
                </a:solidFill>
              </a:rPr>
              <a:t>AUDIENCE</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a:bodyPr>
          <a:lstStyle/>
          <a:p>
            <a:pPr marL="0" indent="0">
              <a:spcBef>
                <a:spcPts val="0"/>
              </a:spcBef>
              <a:buNone/>
              <a:tabLst>
                <a:tab pos="914400" algn="l"/>
              </a:tabLst>
            </a:pPr>
            <a:r>
              <a:rPr lang="en-US" sz="4800">
                <a:effectLst/>
                <a:latin typeface="Aptos" panose="020B0004020202020204" pitchFamily="34" charset="0"/>
                <a:ea typeface="Times New Roman" panose="02020603050405020304" pitchFamily="18" charset="0"/>
                <a:cs typeface="Aptos" panose="020B0004020202020204" pitchFamily="34" charset="0"/>
              </a:rPr>
              <a:t>For this reason, your proposal’s language should </a:t>
            </a:r>
            <a:r>
              <a:rPr lang="en-US" sz="4800" b="1">
                <a:effectLst/>
                <a:latin typeface="Aptos" panose="020B0004020202020204" pitchFamily="34" charset="0"/>
                <a:ea typeface="Times New Roman" panose="02020603050405020304" pitchFamily="18" charset="0"/>
                <a:cs typeface="Aptos" panose="020B0004020202020204" pitchFamily="34" charset="0"/>
              </a:rPr>
              <a:t>avoid jargon,</a:t>
            </a:r>
            <a:r>
              <a:rPr lang="en-US" sz="4800">
                <a:effectLst/>
                <a:latin typeface="Aptos" panose="020B0004020202020204" pitchFamily="34" charset="0"/>
                <a:ea typeface="Times New Roman" panose="02020603050405020304" pitchFamily="18" charset="0"/>
                <a:cs typeface="Aptos" panose="020B0004020202020204" pitchFamily="34" charset="0"/>
              </a:rPr>
              <a:t> use </a:t>
            </a:r>
            <a:r>
              <a:rPr lang="en-US" sz="4800" b="1">
                <a:latin typeface="Aptos" panose="020B0004020202020204" pitchFamily="34" charset="0"/>
                <a:ea typeface="Times New Roman" panose="02020603050405020304" pitchFamily="18" charset="0"/>
                <a:cs typeface="Aptos" panose="020B0004020202020204" pitchFamily="34" charset="0"/>
              </a:rPr>
              <a:t>concise language</a:t>
            </a:r>
            <a:r>
              <a:rPr lang="en-US" sz="4800">
                <a:latin typeface="Aptos" panose="020B0004020202020204" pitchFamily="34" charset="0"/>
                <a:ea typeface="Times New Roman" panose="02020603050405020304" pitchFamily="18" charset="0"/>
                <a:cs typeface="Aptos" panose="020B0004020202020204" pitchFamily="34" charset="0"/>
              </a:rPr>
              <a:t>,</a:t>
            </a:r>
            <a:r>
              <a:rPr lang="en-US" sz="4800" b="1">
                <a:effectLst/>
                <a:latin typeface="Aptos" panose="020B0004020202020204" pitchFamily="34" charset="0"/>
                <a:ea typeface="Times New Roman" panose="02020603050405020304" pitchFamily="18" charset="0"/>
                <a:cs typeface="Aptos" panose="020B0004020202020204" pitchFamily="34" charset="0"/>
              </a:rPr>
              <a:t> </a:t>
            </a:r>
            <a:r>
              <a:rPr lang="en-US" sz="4800">
                <a:effectLst/>
                <a:latin typeface="Aptos" panose="020B0004020202020204" pitchFamily="34" charset="0"/>
                <a:ea typeface="Times New Roman" panose="02020603050405020304" pitchFamily="18" charset="0"/>
                <a:cs typeface="Aptos" panose="020B0004020202020204" pitchFamily="34" charset="0"/>
              </a:rPr>
              <a:t>and be </a:t>
            </a:r>
            <a:r>
              <a:rPr lang="en-US" sz="4800" b="1">
                <a:effectLst/>
                <a:latin typeface="Aptos" panose="020B0004020202020204" pitchFamily="34" charset="0"/>
                <a:ea typeface="Times New Roman" panose="02020603050405020304" pitchFamily="18" charset="0"/>
                <a:cs typeface="Aptos" panose="020B0004020202020204" pitchFamily="34" charset="0"/>
              </a:rPr>
              <a:t>accessible to an audience </a:t>
            </a:r>
            <a:r>
              <a:rPr lang="en-US" sz="4800" b="1">
                <a:latin typeface="Aptos" panose="020B0004020202020204" pitchFamily="34" charset="0"/>
                <a:ea typeface="Times New Roman" panose="02020603050405020304" pitchFamily="18" charset="0"/>
                <a:cs typeface="Aptos" panose="020B0004020202020204" pitchFamily="34" charset="0"/>
              </a:rPr>
              <a:t>beyond your</a:t>
            </a:r>
            <a:r>
              <a:rPr lang="en-US" sz="4800">
                <a:effectLst/>
                <a:latin typeface="Aptos" panose="020B0004020202020204" pitchFamily="34" charset="0"/>
                <a:ea typeface="Times New Roman" panose="02020603050405020304" pitchFamily="18" charset="0"/>
                <a:cs typeface="Aptos" panose="020B0004020202020204" pitchFamily="34" charset="0"/>
              </a:rPr>
              <a:t> </a:t>
            </a:r>
            <a:r>
              <a:rPr lang="en-US" sz="4800" b="1">
                <a:effectLst/>
                <a:latin typeface="Aptos" panose="020B0004020202020204" pitchFamily="34" charset="0"/>
                <a:ea typeface="Times New Roman" panose="02020603050405020304" pitchFamily="18" charset="0"/>
                <a:cs typeface="Aptos" panose="020B0004020202020204" pitchFamily="34" charset="0"/>
              </a:rPr>
              <a:t>peers</a:t>
            </a:r>
            <a:r>
              <a:rPr lang="en-US" sz="4800">
                <a:effectLst/>
                <a:latin typeface="Aptos" panose="020B0004020202020204" pitchFamily="34" charset="0"/>
                <a:ea typeface="Times New Roman" panose="02020603050405020304" pitchFamily="18" charset="0"/>
                <a:cs typeface="Aptos" panose="020B0004020202020204" pitchFamily="34" charset="0"/>
              </a:rPr>
              <a:t>.</a:t>
            </a:r>
          </a:p>
        </p:txBody>
      </p:sp>
      <p:sp>
        <p:nvSpPr>
          <p:cNvPr id="4" name="Footer Placeholder 3">
            <a:extLst>
              <a:ext uri="{FF2B5EF4-FFF2-40B4-BE49-F238E27FC236}">
                <a16:creationId xmlns:a16="http://schemas.microsoft.com/office/drawing/2014/main" id="{54C4C2E7-85AC-F271-AA2A-F322CA01C2C7}"/>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A13E28EC-C646-576D-314E-395A901FC6DC}"/>
              </a:ext>
            </a:extLst>
          </p:cNvPr>
          <p:cNvSpPr>
            <a:spLocks noGrp="1"/>
          </p:cNvSpPr>
          <p:nvPr>
            <p:ph type="sldNum" sz="quarter" idx="12"/>
          </p:nvPr>
        </p:nvSpPr>
        <p:spPr/>
        <p:txBody>
          <a:bodyPr/>
          <a:lstStyle/>
          <a:p>
            <a:fld id="{377077B2-A7C4-4AF6-A32C-182AB359BEAB}" type="slidenum">
              <a:rPr lang="en-US" smtClean="0"/>
              <a:t>22</a:t>
            </a:fld>
            <a:endParaRPr lang="en-US"/>
          </a:p>
        </p:txBody>
      </p:sp>
    </p:spTree>
    <p:extLst>
      <p:ext uri="{BB962C8B-B14F-4D97-AF65-F5344CB8AC3E}">
        <p14:creationId xmlns:p14="http://schemas.microsoft.com/office/powerpoint/2010/main" val="393103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698C-F50A-2ACD-07C3-53DE1CB96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6B54F-9EA1-29B8-BD77-3E53842ACCA3}"/>
              </a:ext>
            </a:extLst>
          </p:cNvPr>
          <p:cNvSpPr>
            <a:spLocks noGrp="1"/>
          </p:cNvSpPr>
          <p:nvPr>
            <p:ph type="title"/>
          </p:nvPr>
        </p:nvSpPr>
        <p:spPr/>
        <p:txBody>
          <a:bodyPr/>
          <a:lstStyle/>
          <a:p>
            <a:r>
              <a:rPr lang="en-US" b="1" dirty="0">
                <a:solidFill>
                  <a:schemeClr val="accent5"/>
                </a:solidFill>
              </a:rPr>
              <a:t>WORKING WITH OSU FOUNDATION</a:t>
            </a:r>
          </a:p>
        </p:txBody>
      </p:sp>
      <p:sp>
        <p:nvSpPr>
          <p:cNvPr id="3" name="Content Placeholder 2">
            <a:extLst>
              <a:ext uri="{FF2B5EF4-FFF2-40B4-BE49-F238E27FC236}">
                <a16:creationId xmlns:a16="http://schemas.microsoft.com/office/drawing/2014/main" id="{E57F2AD7-1007-E1F1-C2BE-11701BEE5B0F}"/>
              </a:ext>
            </a:extLst>
          </p:cNvPr>
          <p:cNvSpPr>
            <a:spLocks noGrp="1"/>
          </p:cNvSpPr>
          <p:nvPr>
            <p:ph idx="1"/>
          </p:nvPr>
        </p:nvSpPr>
        <p:spPr/>
        <p:txBody>
          <a:bodyPr>
            <a:normAutofit lnSpcReduction="10000"/>
          </a:bodyPr>
          <a:lstStyle/>
          <a:p>
            <a:pPr marL="0" indent="0">
              <a:spcBef>
                <a:spcPts val="0"/>
              </a:spcBef>
              <a:buNone/>
              <a:tabLst>
                <a:tab pos="914400" algn="l"/>
              </a:tabLst>
            </a:pPr>
            <a:r>
              <a:rPr lang="en-US" sz="4800" dirty="0">
                <a:latin typeface="Aptos" panose="020B0004020202020204" pitchFamily="34" charset="0"/>
                <a:ea typeface="Times New Roman" panose="02020603050405020304" pitchFamily="18" charset="0"/>
                <a:cs typeface="Aptos" panose="020B0004020202020204" pitchFamily="34" charset="0"/>
              </a:rPr>
              <a:t>OSU Foundation can help you </a:t>
            </a:r>
            <a:r>
              <a:rPr lang="en-US" sz="4800" b="1" dirty="0">
                <a:latin typeface="Aptos" panose="020B0004020202020204" pitchFamily="34" charset="0"/>
                <a:ea typeface="Times New Roman" panose="02020603050405020304" pitchFamily="18" charset="0"/>
                <a:cs typeface="Aptos" panose="020B0004020202020204" pitchFamily="34" charset="0"/>
              </a:rPr>
              <a:t>modify your grant proposals</a:t>
            </a:r>
            <a:r>
              <a:rPr lang="en-US" sz="4800" dirty="0">
                <a:latin typeface="Aptos" panose="020B0004020202020204" pitchFamily="34" charset="0"/>
                <a:ea typeface="Times New Roman" panose="02020603050405020304" pitchFamily="18" charset="0"/>
                <a:cs typeface="Aptos" panose="020B0004020202020204" pitchFamily="34" charset="0"/>
              </a:rPr>
              <a:t> with these key differences in mind. </a:t>
            </a:r>
          </a:p>
          <a:p>
            <a:pPr marL="0" indent="0">
              <a:spcBef>
                <a:spcPts val="0"/>
              </a:spcBef>
              <a:buNone/>
              <a:tabLst>
                <a:tab pos="914400" algn="l"/>
              </a:tabLst>
            </a:pPr>
            <a:endParaRPr lang="en-US" sz="4800" dirty="0">
              <a:effectLst/>
              <a:latin typeface="Aptos" panose="020B0004020202020204" pitchFamily="34" charset="0"/>
              <a:ea typeface="Times New Roman" panose="02020603050405020304" pitchFamily="18" charset="0"/>
              <a:cs typeface="Aptos" panose="020B0004020202020204" pitchFamily="34" charset="0"/>
            </a:endParaRPr>
          </a:p>
          <a:p>
            <a:pPr marL="0" indent="0">
              <a:spcBef>
                <a:spcPts val="0"/>
              </a:spcBef>
              <a:buNone/>
              <a:tabLst>
                <a:tab pos="914400" algn="l"/>
              </a:tabLst>
            </a:pPr>
            <a:r>
              <a:rPr lang="en-US" sz="4800" dirty="0">
                <a:latin typeface="Aptos" panose="020B0004020202020204" pitchFamily="34" charset="0"/>
                <a:ea typeface="Times New Roman" panose="02020603050405020304" pitchFamily="18" charset="0"/>
                <a:cs typeface="Aptos" panose="020B0004020202020204" pitchFamily="34" charset="0"/>
              </a:rPr>
              <a:t>We can also help you navigate the </a:t>
            </a:r>
            <a:r>
              <a:rPr lang="en-US" sz="4800" b="1" dirty="0">
                <a:latin typeface="Aptos" panose="020B0004020202020204" pitchFamily="34" charset="0"/>
                <a:ea typeface="Times New Roman" panose="02020603050405020304" pitchFamily="18" charset="0"/>
                <a:cs typeface="Aptos" panose="020B0004020202020204" pitchFamily="34" charset="0"/>
              </a:rPr>
              <a:t>internal logistics </a:t>
            </a:r>
            <a:r>
              <a:rPr lang="en-US" sz="4800" dirty="0">
                <a:latin typeface="Aptos" panose="020B0004020202020204" pitchFamily="34" charset="0"/>
                <a:ea typeface="Times New Roman" panose="02020603050405020304" pitchFamily="18" charset="0"/>
                <a:cs typeface="Aptos" panose="020B0004020202020204" pitchFamily="34" charset="0"/>
              </a:rPr>
              <a:t>of grant submissions.</a:t>
            </a:r>
            <a:endParaRPr lang="en-US" sz="4800"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Footer Placeholder 3">
            <a:extLst>
              <a:ext uri="{FF2B5EF4-FFF2-40B4-BE49-F238E27FC236}">
                <a16:creationId xmlns:a16="http://schemas.microsoft.com/office/drawing/2014/main" id="{E8BC7F4D-D265-02B1-3A79-8CF938BFF1C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860556A2-BC96-355A-5229-DD1DC7466997}"/>
              </a:ext>
            </a:extLst>
          </p:cNvPr>
          <p:cNvSpPr>
            <a:spLocks noGrp="1"/>
          </p:cNvSpPr>
          <p:nvPr>
            <p:ph type="sldNum" sz="quarter" idx="12"/>
          </p:nvPr>
        </p:nvSpPr>
        <p:spPr/>
        <p:txBody>
          <a:bodyPr/>
          <a:lstStyle/>
          <a:p>
            <a:fld id="{377077B2-A7C4-4AF6-A32C-182AB359BEAB}" type="slidenum">
              <a:rPr lang="en-US" smtClean="0"/>
              <a:t>23</a:t>
            </a:fld>
            <a:endParaRPr lang="en-US"/>
          </a:p>
        </p:txBody>
      </p:sp>
    </p:spTree>
    <p:extLst>
      <p:ext uri="{BB962C8B-B14F-4D97-AF65-F5344CB8AC3E}">
        <p14:creationId xmlns:p14="http://schemas.microsoft.com/office/powerpoint/2010/main" val="119555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42A-0C25-F67C-9430-59F379DF1D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2819BE-D8F0-B390-A818-B442F28D84B3}"/>
              </a:ext>
            </a:extLst>
          </p:cNvPr>
          <p:cNvSpPr>
            <a:spLocks noGrp="1"/>
          </p:cNvSpPr>
          <p:nvPr>
            <p:ph type="title"/>
          </p:nvPr>
        </p:nvSpPr>
        <p:spPr/>
        <p:txBody>
          <a:bodyPr>
            <a:normAutofit fontScale="90000"/>
          </a:bodyPr>
          <a:lstStyle/>
          <a:p>
            <a:r>
              <a:rPr lang="en-US" sz="8000" dirty="0">
                <a:latin typeface="Stratum2 Bold"/>
              </a:rPr>
              <a:t>WHERE TO FIND PRIVATE GRANT FUNDING OPPORTUNITIES</a:t>
            </a:r>
          </a:p>
        </p:txBody>
      </p:sp>
    </p:spTree>
    <p:extLst>
      <p:ext uri="{BB962C8B-B14F-4D97-AF65-F5344CB8AC3E}">
        <p14:creationId xmlns:p14="http://schemas.microsoft.com/office/powerpoint/2010/main" val="145443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181D18-C2DB-9185-4FE3-AB10FFEC74C6}"/>
              </a:ext>
            </a:extLst>
          </p:cNvPr>
          <p:cNvSpPr>
            <a:spLocks noGrp="1"/>
          </p:cNvSpPr>
          <p:nvPr>
            <p:ph type="title"/>
          </p:nvPr>
        </p:nvSpPr>
        <p:spPr/>
        <p:txBody>
          <a:bodyPr>
            <a:normAutofit/>
          </a:bodyPr>
          <a:lstStyle/>
          <a:p>
            <a:r>
              <a:rPr lang="en-US" b="1" dirty="0"/>
              <a:t>FOUNDATION RELATIONS WEBSITE</a:t>
            </a:r>
            <a:br>
              <a:rPr lang="en-US" dirty="0"/>
            </a:br>
            <a:r>
              <a:rPr lang="en-US" dirty="0">
                <a:hlinkClick r:id="rId2"/>
              </a:rPr>
              <a:t>www.fororegonstate.org/foundationrelations</a:t>
            </a:r>
            <a:r>
              <a:rPr lang="en-US" dirty="0"/>
              <a:t> </a:t>
            </a:r>
          </a:p>
        </p:txBody>
      </p:sp>
      <p:sp>
        <p:nvSpPr>
          <p:cNvPr id="9" name="Content Placeholder 8">
            <a:extLst>
              <a:ext uri="{FF2B5EF4-FFF2-40B4-BE49-F238E27FC236}">
                <a16:creationId xmlns:a16="http://schemas.microsoft.com/office/drawing/2014/main" id="{6F888531-1EB4-2DD3-96EF-051B57CE9F9A}"/>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9A4AF68A-E023-C52D-9196-58C75F99E308}"/>
              </a:ext>
            </a:extLst>
          </p:cNvPr>
          <p:cNvSpPr>
            <a:spLocks noGrp="1"/>
          </p:cNvSpPr>
          <p:nvPr>
            <p:ph type="ftr" sz="quarter" idx="11"/>
          </p:nvPr>
        </p:nvSpPr>
        <p:spPr/>
        <p:txBody>
          <a:bodyPr/>
          <a:lstStyle/>
          <a:p>
            <a:r>
              <a:rPr lang="en-US" dirty="0"/>
              <a:t>OREGON STATE UNIVERSITY</a:t>
            </a:r>
          </a:p>
        </p:txBody>
      </p:sp>
      <p:sp>
        <p:nvSpPr>
          <p:cNvPr id="6" name="Slide Number Placeholder 5">
            <a:extLst>
              <a:ext uri="{FF2B5EF4-FFF2-40B4-BE49-F238E27FC236}">
                <a16:creationId xmlns:a16="http://schemas.microsoft.com/office/drawing/2014/main" id="{30CC1F87-BE7A-6BBF-6B98-E3EA76922073}"/>
              </a:ext>
            </a:extLst>
          </p:cNvPr>
          <p:cNvSpPr>
            <a:spLocks noGrp="1"/>
          </p:cNvSpPr>
          <p:nvPr>
            <p:ph type="sldNum" sz="quarter" idx="12"/>
          </p:nvPr>
        </p:nvSpPr>
        <p:spPr/>
        <p:txBody>
          <a:bodyPr/>
          <a:lstStyle/>
          <a:p>
            <a:fld id="{AAB6004F-53F9-E74D-AC89-56EA63355CB3}" type="slidenum">
              <a:rPr lang="en-US" smtClean="0"/>
              <a:pPr/>
              <a:t>25</a:t>
            </a:fld>
            <a:endParaRPr lang="en-US" dirty="0"/>
          </a:p>
        </p:txBody>
      </p:sp>
      <p:pic>
        <p:nvPicPr>
          <p:cNvPr id="8" name="Picture 7">
            <a:extLst>
              <a:ext uri="{FF2B5EF4-FFF2-40B4-BE49-F238E27FC236}">
                <a16:creationId xmlns:a16="http://schemas.microsoft.com/office/drawing/2014/main" id="{0CE8CCDE-5D77-56C0-24A8-E6265CE66200}"/>
              </a:ext>
            </a:extLst>
          </p:cNvPr>
          <p:cNvPicPr>
            <a:picLocks noChangeAspect="1"/>
          </p:cNvPicPr>
          <p:nvPr/>
        </p:nvPicPr>
        <p:blipFill>
          <a:blip r:embed="rId3"/>
          <a:srcRect l="288" r="-288" b="24826"/>
          <a:stretch/>
        </p:blipFill>
        <p:spPr>
          <a:xfrm>
            <a:off x="93784" y="1825625"/>
            <a:ext cx="12192000" cy="4135681"/>
          </a:xfrm>
          <a:prstGeom prst="rect">
            <a:avLst/>
          </a:prstGeom>
        </p:spPr>
      </p:pic>
    </p:spTree>
    <p:extLst>
      <p:ext uri="{BB962C8B-B14F-4D97-AF65-F5344CB8AC3E}">
        <p14:creationId xmlns:p14="http://schemas.microsoft.com/office/powerpoint/2010/main" val="2644803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9635EB-C7E7-A3B2-B2F0-B35BD7BE14C6}"/>
              </a:ext>
            </a:extLst>
          </p:cNvPr>
          <p:cNvSpPr>
            <a:spLocks noGrp="1"/>
          </p:cNvSpPr>
          <p:nvPr>
            <p:ph type="title"/>
          </p:nvPr>
        </p:nvSpPr>
        <p:spPr/>
        <p:txBody>
          <a:bodyPr>
            <a:normAutofit/>
          </a:bodyPr>
          <a:lstStyle/>
          <a:p>
            <a:r>
              <a:rPr lang="en-US" b="1" dirty="0">
                <a:solidFill>
                  <a:srgbClr val="00859B"/>
                </a:solidFill>
              </a:rPr>
              <a:t>RFP Newsletter</a:t>
            </a:r>
          </a:p>
        </p:txBody>
      </p:sp>
      <p:sp>
        <p:nvSpPr>
          <p:cNvPr id="9" name="Content Placeholder 8"/>
          <p:cNvSpPr>
            <a:spLocks noGrp="1"/>
          </p:cNvSpPr>
          <p:nvPr>
            <p:ph idx="1"/>
          </p:nvPr>
        </p:nvSpPr>
        <p:spPr>
          <a:xfrm>
            <a:off x="838200" y="2492375"/>
            <a:ext cx="5386754" cy="3684588"/>
          </a:xfrm>
        </p:spPr>
        <p:txBody>
          <a:bodyPr vert="horz" lIns="91440" tIns="45720" rIns="91440" bIns="45720" rtlCol="0" anchor="t">
            <a:noAutofit/>
          </a:bodyPr>
          <a:lstStyle/>
          <a:p>
            <a:pPr marL="0" indent="0">
              <a:buNone/>
            </a:pPr>
            <a:r>
              <a:rPr lang="en-US" sz="3200" dirty="0"/>
              <a:t>The OSU Foundation’s RFP newsletter is the most comprehensive listing of the open funding opportunities we are monitoring at any given time.</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26</a:t>
            </a:fld>
            <a:endParaRPr lang="en-US" dirty="0"/>
          </a:p>
        </p:txBody>
      </p:sp>
      <p:sp>
        <p:nvSpPr>
          <p:cNvPr id="17" name="Content Placeholder 16">
            <a:extLst>
              <a:ext uri="{FF2B5EF4-FFF2-40B4-BE49-F238E27FC236}">
                <a16:creationId xmlns:a16="http://schemas.microsoft.com/office/drawing/2014/main" id="{44A4F2D2-F30C-9F1A-F07F-55F62AB58D07}"/>
              </a:ext>
            </a:extLst>
          </p:cNvPr>
          <p:cNvSpPr>
            <a:spLocks noGrp="1"/>
          </p:cNvSpPr>
          <p:nvPr>
            <p:ph sz="quarter" idx="4294967295"/>
          </p:nvPr>
        </p:nvSpPr>
        <p:spPr>
          <a:xfrm>
            <a:off x="7008813" y="2505075"/>
            <a:ext cx="5183187" cy="3684588"/>
          </a:xfrm>
        </p:spPr>
        <p:txBody>
          <a:bodyPr vert="horz" lIns="91440" tIns="45720" rIns="91440" bIns="45720" rtlCol="0" anchor="t">
            <a:normAutofit/>
          </a:bodyPr>
          <a:lstStyle/>
          <a:p>
            <a:pPr marL="0" indent="0">
              <a:buNone/>
            </a:pPr>
            <a:r>
              <a:rPr lang="en-US" u="sng" dirty="0">
                <a:solidFill>
                  <a:schemeClr val="tx2"/>
                </a:solidFill>
                <a:latin typeface="Verdana"/>
                <a:ea typeface="Verdana"/>
              </a:rPr>
              <a:t>Four tabs at the bottom</a:t>
            </a:r>
            <a:r>
              <a:rPr lang="en-US" dirty="0">
                <a:solidFill>
                  <a:schemeClr val="tx2"/>
                </a:solidFill>
                <a:latin typeface="Verdana"/>
                <a:ea typeface="Verdana"/>
              </a:rPr>
              <a:t>: </a:t>
            </a:r>
            <a:endParaRPr lang="en-US" dirty="0">
              <a:solidFill>
                <a:schemeClr val="tx2"/>
              </a:solidFill>
            </a:endParaRPr>
          </a:p>
          <a:p>
            <a:r>
              <a:rPr lang="en-US" dirty="0">
                <a:solidFill>
                  <a:schemeClr val="tx2"/>
                </a:solidFill>
                <a:latin typeface="Verdana"/>
                <a:ea typeface="Verdana"/>
              </a:rPr>
              <a:t>New Opportunities</a:t>
            </a:r>
          </a:p>
          <a:p>
            <a:r>
              <a:rPr lang="en-US" dirty="0">
                <a:solidFill>
                  <a:schemeClr val="tx2"/>
                </a:solidFill>
                <a:latin typeface="Verdana"/>
                <a:ea typeface="Verdana"/>
              </a:rPr>
              <a:t>Rolling Deadlines</a:t>
            </a:r>
          </a:p>
          <a:p>
            <a:r>
              <a:rPr lang="en-US" dirty="0">
                <a:solidFill>
                  <a:schemeClr val="tx2"/>
                </a:solidFill>
                <a:latin typeface="Verdana"/>
                <a:ea typeface="Verdana"/>
              </a:rPr>
              <a:t>Previous Announcements</a:t>
            </a:r>
          </a:p>
          <a:p>
            <a:r>
              <a:rPr lang="en-US" dirty="0">
                <a:solidFill>
                  <a:schemeClr val="tx2"/>
                </a:solidFill>
                <a:latin typeface="Verdana"/>
                <a:ea typeface="Verdana"/>
              </a:rPr>
              <a:t>Contact Info</a:t>
            </a:r>
          </a:p>
          <a:p>
            <a:endParaRPr lang="en-US" dirty="0">
              <a:solidFill>
                <a:schemeClr val="tx2"/>
              </a:solidFill>
              <a:ea typeface="Verdana"/>
            </a:endParaRPr>
          </a:p>
        </p:txBody>
      </p:sp>
      <p:sp>
        <p:nvSpPr>
          <p:cNvPr id="2" name="TextBox 1">
            <a:extLst>
              <a:ext uri="{FF2B5EF4-FFF2-40B4-BE49-F238E27FC236}">
                <a16:creationId xmlns:a16="http://schemas.microsoft.com/office/drawing/2014/main" id="{E4828731-DF1E-F317-C66A-320C20FB3FD9}"/>
              </a:ext>
            </a:extLst>
          </p:cNvPr>
          <p:cNvSpPr txBox="1"/>
          <p:nvPr/>
        </p:nvSpPr>
        <p:spPr>
          <a:xfrm>
            <a:off x="836612" y="1518707"/>
            <a:ext cx="10515600" cy="646331"/>
          </a:xfrm>
          <a:prstGeom prst="rect">
            <a:avLst/>
          </a:prstGeom>
          <a:noFill/>
        </p:spPr>
        <p:txBody>
          <a:bodyPr wrap="square" rtlCol="0">
            <a:spAutoFit/>
          </a:bodyPr>
          <a:lstStyle/>
          <a:p>
            <a:r>
              <a:rPr lang="en-US" sz="3200" u="sng" dirty="0">
                <a:solidFill>
                  <a:srgbClr val="0563C1"/>
                </a:solidFill>
                <a:effectLst/>
                <a:latin typeface="Calibri" panose="020F0502020204030204" pitchFamily="34" charset="0"/>
                <a:ea typeface="Calibri" panose="020F0502020204030204" pitchFamily="34" charset="0"/>
                <a:hlinkClick r:id="rId3"/>
              </a:rPr>
              <a:t>https</a:t>
            </a:r>
            <a:r>
              <a:rPr lang="en-US" sz="3600" u="sng" dirty="0">
                <a:solidFill>
                  <a:srgbClr val="0563C1"/>
                </a:solidFill>
                <a:effectLst/>
                <a:latin typeface="Calibri" panose="020F0502020204030204" pitchFamily="34" charset="0"/>
                <a:ea typeface="Calibri" panose="020F0502020204030204" pitchFamily="34" charset="0"/>
                <a:hlinkClick r:id="rId3"/>
              </a:rPr>
              <a:t>://fororegonstate.org/</a:t>
            </a:r>
            <a:r>
              <a:rPr lang="en-US" sz="3600" u="sng" dirty="0">
                <a:solidFill>
                  <a:srgbClr val="0563C1"/>
                </a:solidFill>
                <a:effectLst/>
                <a:latin typeface="Calibri" panose="020F0502020204030204" pitchFamily="34" charset="0"/>
                <a:ea typeface="Calibri" panose="020F0502020204030204" pitchFamily="34" charset="0"/>
                <a:hlinkClick r:id="rId4"/>
              </a:rPr>
              <a:t>fundingopportunities</a:t>
            </a:r>
            <a:endParaRPr lang="en-US" sz="3600" dirty="0"/>
          </a:p>
        </p:txBody>
      </p:sp>
      <p:sp>
        <p:nvSpPr>
          <p:cNvPr id="3" name="Rectangle: Rounded Corners 2">
            <a:extLst>
              <a:ext uri="{FF2B5EF4-FFF2-40B4-BE49-F238E27FC236}">
                <a16:creationId xmlns:a16="http://schemas.microsoft.com/office/drawing/2014/main" id="{FB0A1B53-2E6A-1AEB-893D-CEF416C7B52B}"/>
              </a:ext>
            </a:extLst>
          </p:cNvPr>
          <p:cNvSpPr/>
          <p:nvPr/>
        </p:nvSpPr>
        <p:spPr>
          <a:xfrm>
            <a:off x="7365329" y="5176837"/>
            <a:ext cx="3528096" cy="10708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rPr>
              <a:t>TIP: Use Ctrl + F to search the whole spreadsheet for keywords</a:t>
            </a:r>
          </a:p>
        </p:txBody>
      </p:sp>
    </p:spTree>
    <p:extLst>
      <p:ext uri="{BB962C8B-B14F-4D97-AF65-F5344CB8AC3E}">
        <p14:creationId xmlns:p14="http://schemas.microsoft.com/office/powerpoint/2010/main" val="415677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F88D-4761-F903-F286-CF894455BAFE}"/>
              </a:ext>
            </a:extLst>
          </p:cNvPr>
          <p:cNvSpPr>
            <a:spLocks noGrp="1"/>
          </p:cNvSpPr>
          <p:nvPr>
            <p:ph type="title"/>
          </p:nvPr>
        </p:nvSpPr>
        <p:spPr/>
        <p:txBody>
          <a:bodyPr>
            <a:normAutofit/>
          </a:bodyPr>
          <a:lstStyle/>
          <a:p>
            <a:r>
              <a:rPr lang="en-US" sz="4000" b="1" dirty="0">
                <a:solidFill>
                  <a:srgbClr val="00859B"/>
                </a:solidFill>
                <a:hlinkClick r:id="rId3">
                  <a:extLst>
                    <a:ext uri="{A12FA001-AC4F-418D-AE19-62706E023703}">
                      <ahyp:hlinkClr xmlns:ahyp="http://schemas.microsoft.com/office/drawing/2018/hyperlinkcolor" val="tx"/>
                    </a:ext>
                  </a:extLst>
                </a:hlinkClick>
              </a:rPr>
              <a:t>Current RFP Newsletter</a:t>
            </a:r>
            <a:endParaRPr lang="en-US" sz="4000" b="1" dirty="0">
              <a:solidFill>
                <a:srgbClr val="00859B"/>
              </a:solidFill>
            </a:endParaRPr>
          </a:p>
        </p:txBody>
      </p:sp>
      <p:sp>
        <p:nvSpPr>
          <p:cNvPr id="9" name="Content Placeholder 8">
            <a:extLst>
              <a:ext uri="{FF2B5EF4-FFF2-40B4-BE49-F238E27FC236}">
                <a16:creationId xmlns:a16="http://schemas.microsoft.com/office/drawing/2014/main" id="{673FABCB-7D71-16C6-23D4-81D4ED8283F4}"/>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4E4ED26-21EF-0452-E2EA-03542CA9D69D}"/>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E81E4916-4212-B477-65AE-E6A74F87A2C0}"/>
              </a:ext>
            </a:extLst>
          </p:cNvPr>
          <p:cNvSpPr>
            <a:spLocks noGrp="1"/>
          </p:cNvSpPr>
          <p:nvPr>
            <p:ph type="sldNum" sz="quarter" idx="12"/>
          </p:nvPr>
        </p:nvSpPr>
        <p:spPr/>
        <p:txBody>
          <a:bodyPr/>
          <a:lstStyle/>
          <a:p>
            <a:fld id="{AAB6004F-53F9-E74D-AC89-56EA63355CB3}" type="slidenum">
              <a:rPr lang="en-US" smtClean="0"/>
              <a:pPr/>
              <a:t>27</a:t>
            </a:fld>
            <a:endParaRPr lang="en-US" dirty="0"/>
          </a:p>
        </p:txBody>
      </p:sp>
      <p:pic>
        <p:nvPicPr>
          <p:cNvPr id="8" name="Picture 7">
            <a:extLst>
              <a:ext uri="{FF2B5EF4-FFF2-40B4-BE49-F238E27FC236}">
                <a16:creationId xmlns:a16="http://schemas.microsoft.com/office/drawing/2014/main" id="{901F92D3-7FCE-7F24-52BB-2682607147DC}"/>
              </a:ext>
            </a:extLst>
          </p:cNvPr>
          <p:cNvPicPr>
            <a:picLocks noChangeAspect="1"/>
          </p:cNvPicPr>
          <p:nvPr/>
        </p:nvPicPr>
        <p:blipFill>
          <a:blip r:embed="rId4"/>
          <a:stretch>
            <a:fillRect/>
          </a:stretch>
        </p:blipFill>
        <p:spPr>
          <a:xfrm>
            <a:off x="-128397" y="1374385"/>
            <a:ext cx="12214889" cy="5253817"/>
          </a:xfrm>
          <a:prstGeom prst="rect">
            <a:avLst/>
          </a:prstGeom>
        </p:spPr>
      </p:pic>
    </p:spTree>
    <p:extLst>
      <p:ext uri="{BB962C8B-B14F-4D97-AF65-F5344CB8AC3E}">
        <p14:creationId xmlns:p14="http://schemas.microsoft.com/office/powerpoint/2010/main" val="395178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FF3109-E581-230A-F1DA-3BF17E09B7FB}"/>
              </a:ext>
            </a:extLst>
          </p:cNvPr>
          <p:cNvSpPr>
            <a:spLocks noGrp="1"/>
          </p:cNvSpPr>
          <p:nvPr>
            <p:ph type="title"/>
          </p:nvPr>
        </p:nvSpPr>
        <p:spPr/>
        <p:txBody>
          <a:bodyPr/>
          <a:lstStyle/>
          <a:p>
            <a:r>
              <a:rPr lang="en-US" b="1" dirty="0">
                <a:solidFill>
                  <a:srgbClr val="00859B"/>
                </a:solidFill>
              </a:rPr>
              <a:t>GrantForward</a:t>
            </a:r>
          </a:p>
        </p:txBody>
      </p:sp>
      <p:sp>
        <p:nvSpPr>
          <p:cNvPr id="9" name="Content Placeholder 8"/>
          <p:cNvSpPr>
            <a:spLocks noGrp="1"/>
          </p:cNvSpPr>
          <p:nvPr>
            <p:ph idx="1"/>
          </p:nvPr>
        </p:nvSpPr>
        <p:spPr/>
        <p:txBody>
          <a:bodyPr vert="horz" lIns="91440" tIns="45720" rIns="91440" bIns="45720" rtlCol="0" anchor="t">
            <a:normAutofit/>
          </a:bodyPr>
          <a:lstStyle/>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hlinkClick r:id="rId3"/>
              </a:rPr>
              <a:t>https://guides.library.oregonstate.edu/grants</a:t>
            </a:r>
            <a:r>
              <a:rPr lang="en-US" sz="26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a:ea typeface="Verdana"/>
              </a:rPr>
              <a:t>A subscription database that allows users to search for both federal and private funding opportunities. Sort by category, sponsor type, deadline, and more.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Use advanced search terms, save searches, and subscribe to receive automated notifications.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28</a:t>
            </a:fld>
            <a:endParaRPr lang="en-US" dirty="0"/>
          </a:p>
        </p:txBody>
      </p:sp>
      <p:pic>
        <p:nvPicPr>
          <p:cNvPr id="3" name="Picture 2">
            <a:extLst>
              <a:ext uri="{FF2B5EF4-FFF2-40B4-BE49-F238E27FC236}">
                <a16:creationId xmlns:a16="http://schemas.microsoft.com/office/drawing/2014/main" id="{31AF1A63-D994-77C8-C3AF-FD72E1A6A423}"/>
              </a:ext>
            </a:extLst>
          </p:cNvPr>
          <p:cNvPicPr>
            <a:picLocks noChangeAspect="1"/>
          </p:cNvPicPr>
          <p:nvPr/>
        </p:nvPicPr>
        <p:blipFill>
          <a:blip r:embed="rId4"/>
          <a:stretch>
            <a:fillRect/>
          </a:stretch>
        </p:blipFill>
        <p:spPr>
          <a:xfrm>
            <a:off x="6909788" y="499897"/>
            <a:ext cx="4734586" cy="1190791"/>
          </a:xfrm>
          <a:prstGeom prst="rect">
            <a:avLst/>
          </a:prstGeom>
        </p:spPr>
      </p:pic>
    </p:spTree>
    <p:extLst>
      <p:ext uri="{BB962C8B-B14F-4D97-AF65-F5344CB8AC3E}">
        <p14:creationId xmlns:p14="http://schemas.microsoft.com/office/powerpoint/2010/main" val="279804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6EA6B0-E290-3FED-0064-2972D6B2E659}"/>
              </a:ext>
            </a:extLst>
          </p:cNvPr>
          <p:cNvSpPr>
            <a:spLocks noGrp="1"/>
          </p:cNvSpPr>
          <p:nvPr>
            <p:ph type="title"/>
          </p:nvPr>
        </p:nvSpPr>
        <p:spPr/>
        <p:txBody>
          <a:bodyPr/>
          <a:lstStyle/>
          <a:p>
            <a:r>
              <a:rPr lang="en-US" b="1" dirty="0">
                <a:solidFill>
                  <a:srgbClr val="00859B"/>
                </a:solidFill>
              </a:rPr>
              <a:t>Philanthropy News Digest</a:t>
            </a:r>
          </a:p>
        </p:txBody>
      </p:sp>
      <p:sp>
        <p:nvSpPr>
          <p:cNvPr id="9" name="Content Placeholder 8"/>
          <p:cNvSpPr>
            <a:spLocks noGrp="1"/>
          </p:cNvSpPr>
          <p:nvPr>
            <p:ph idx="1"/>
          </p:nvPr>
        </p:nvSpPr>
        <p:spPr/>
        <p:txBody>
          <a:bodyPr vert="horz" lIns="91440" tIns="45720" rIns="91440" bIns="45720" rtlCol="0" anchor="t">
            <a:normAutofit/>
          </a:bodyPr>
          <a:lstStyle/>
          <a:p>
            <a:pPr marL="0" indent="0">
              <a:buNone/>
            </a:pPr>
            <a:r>
              <a:rPr lang="en-US" sz="3200" dirty="0">
                <a:hlinkClick r:id="rId3"/>
              </a:rPr>
              <a:t>http://philanthropynewsdigest.org/</a:t>
            </a:r>
            <a:r>
              <a:rPr lang="en-US" sz="3200" dirty="0"/>
              <a:t> </a:t>
            </a:r>
          </a:p>
          <a:p>
            <a:pPr marL="0" indent="0">
              <a:buNone/>
            </a:pPr>
            <a:endParaRPr lang="en-US" sz="3200" dirty="0"/>
          </a:p>
          <a:p>
            <a:pPr marL="0" indent="0">
              <a:buNone/>
            </a:pPr>
            <a:r>
              <a:rPr lang="en-US" sz="3200" dirty="0"/>
              <a:t>Philanthropy News Digest (PND) is a daily news service and compendium, in digest form, of philanthropy-related articles and features culled from print and electronic media outlets nationwide.</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29</a:t>
            </a:fld>
            <a:endParaRPr lang="en-US" dirty="0"/>
          </a:p>
        </p:txBody>
      </p:sp>
      <p:pic>
        <p:nvPicPr>
          <p:cNvPr id="3" name="Picture 2">
            <a:extLst>
              <a:ext uri="{FF2B5EF4-FFF2-40B4-BE49-F238E27FC236}">
                <a16:creationId xmlns:a16="http://schemas.microsoft.com/office/drawing/2014/main" id="{35B960FC-0262-6DAA-E68F-490D012F71CB}"/>
              </a:ext>
            </a:extLst>
          </p:cNvPr>
          <p:cNvPicPr>
            <a:picLocks noChangeAspect="1"/>
          </p:cNvPicPr>
          <p:nvPr/>
        </p:nvPicPr>
        <p:blipFill>
          <a:blip r:embed="rId4"/>
          <a:stretch>
            <a:fillRect/>
          </a:stretch>
        </p:blipFill>
        <p:spPr>
          <a:xfrm>
            <a:off x="567743" y="4868214"/>
            <a:ext cx="8913022" cy="1540522"/>
          </a:xfrm>
          <a:prstGeom prst="rect">
            <a:avLst/>
          </a:prstGeom>
          <a:ln>
            <a:solidFill>
              <a:schemeClr val="bg2"/>
            </a:solidFill>
          </a:ln>
        </p:spPr>
      </p:pic>
      <p:sp>
        <p:nvSpPr>
          <p:cNvPr id="6" name="TextBox 5">
            <a:extLst>
              <a:ext uri="{FF2B5EF4-FFF2-40B4-BE49-F238E27FC236}">
                <a16:creationId xmlns:a16="http://schemas.microsoft.com/office/drawing/2014/main" id="{AAF2F342-C881-AE83-DF2D-469A3CE05606}"/>
              </a:ext>
            </a:extLst>
          </p:cNvPr>
          <p:cNvSpPr txBox="1"/>
          <p:nvPr/>
        </p:nvSpPr>
        <p:spPr>
          <a:xfrm>
            <a:off x="4936365" y="5003151"/>
            <a:ext cx="7255635" cy="861774"/>
          </a:xfrm>
          <a:prstGeom prst="rect">
            <a:avLst/>
          </a:prstGeom>
          <a:noFill/>
        </p:spPr>
        <p:txBody>
          <a:bodyPr wrap="square" rtlCol="0">
            <a:spAutoFit/>
          </a:bodyPr>
          <a:lstStyle/>
          <a:p>
            <a:r>
              <a:rPr lang="en-US" sz="3200" b="1" dirty="0"/>
              <a:t>Daily RFP published listings. Subscribe!</a:t>
            </a:r>
          </a:p>
          <a:p>
            <a:endParaRPr lang="en-US" dirty="0"/>
          </a:p>
        </p:txBody>
      </p:sp>
    </p:spTree>
    <p:extLst>
      <p:ext uri="{BB962C8B-B14F-4D97-AF65-F5344CB8AC3E}">
        <p14:creationId xmlns:p14="http://schemas.microsoft.com/office/powerpoint/2010/main" val="207536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Office</a:t>
            </a:r>
            <a:r>
              <a:rPr lang="en-US" b="1" dirty="0">
                <a:solidFill>
                  <a:schemeClr val="accent5"/>
                </a:solidFill>
              </a:rPr>
              <a:t> of Foundation Relations</a:t>
            </a: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3"/>
          <a:srcRect t="3175" r="-699" b="20711"/>
          <a:stretch/>
        </p:blipFill>
        <p:spPr>
          <a:xfrm>
            <a:off x="3757309" y="3147177"/>
            <a:ext cx="2038254" cy="203369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3503309" y="5350980"/>
            <a:ext cx="2560320" cy="823912"/>
          </a:xfrm>
        </p:spPr>
        <p:txBody>
          <a:bodyPr vert="horz" lIns="91440" tIns="45720" rIns="91440" bIns="45720" rtlCol="0" anchor="b">
            <a:noAutofit/>
          </a:bodyPr>
          <a:lstStyle/>
          <a:p>
            <a:pPr algn="ctr"/>
            <a:r>
              <a:rPr lang="en-US">
                <a:latin typeface="Calibri"/>
                <a:ea typeface="Calibri"/>
                <a:cs typeface="Calibri"/>
              </a:rPr>
              <a:t>Elizabeth Ocampo</a:t>
            </a:r>
          </a:p>
          <a:p>
            <a:pPr algn="ctr"/>
            <a:r>
              <a:rPr lang="en-US">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29944" t="5322" r="31761" b="38052"/>
          <a:stretch/>
        </p:blipFill>
        <p:spPr>
          <a:xfrm>
            <a:off x="839788" y="3201506"/>
            <a:ext cx="2039112" cy="2010119"/>
          </a:xfrm>
          <a:prstGeom prst="flowChartConnector">
            <a:avLst/>
          </a:prstGeom>
        </p:spPr>
      </p:pic>
      <p:sp>
        <p:nvSpPr>
          <p:cNvPr id="4" name="Footer Placeholder 3"/>
          <p:cNvSpPr>
            <a:spLocks noGrp="1"/>
          </p:cNvSpPr>
          <p:nvPr>
            <p:ph type="ftr" sz="quarter" idx="11"/>
          </p:nvPr>
        </p:nvSpPr>
        <p:spPr/>
        <p:txBody>
          <a:bodyPr/>
          <a:lstStyle/>
          <a:p>
            <a:r>
              <a:rPr lang="en-US"/>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3</a:t>
            </a:fld>
            <a:endParaRPr lang="en-US"/>
          </a:p>
        </p:txBody>
      </p:sp>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580772" y="5250464"/>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tx2"/>
                </a:solidFill>
              </a:rPr>
              <a:t>Paul DuBois</a:t>
            </a:r>
          </a:p>
          <a:p>
            <a:pPr algn="ctr"/>
            <a:r>
              <a:rPr lang="en-US">
                <a:solidFill>
                  <a:schemeClr val="tx2"/>
                </a:solidFill>
              </a:rPr>
              <a:t>Director</a:t>
            </a: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403" t="5902" r="32755" b="39896"/>
          <a:stretch/>
        </p:blipFill>
        <p:spPr>
          <a:xfrm>
            <a:off x="6400651" y="3147177"/>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6184985"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latin typeface="Calibri"/>
                <a:ea typeface="Calibri"/>
                <a:cs typeface="Calibri"/>
              </a:rPr>
              <a:t>Emily Payne</a:t>
            </a:r>
          </a:p>
          <a:p>
            <a:pPr algn="ctr"/>
            <a:r>
              <a:rPr lang="en-US">
                <a:latin typeface="Calibri"/>
                <a:ea typeface="Calibri"/>
                <a:cs typeface="Calibri"/>
              </a:rPr>
              <a:t>Assistant Director</a:t>
            </a:r>
          </a:p>
        </p:txBody>
      </p:sp>
      <p:pic>
        <p:nvPicPr>
          <p:cNvPr id="10" name="Picture 9" descr="A picture containing clothing, human face, person, smile&#10;&#10;Description automatically generated">
            <a:extLst>
              <a:ext uri="{FF2B5EF4-FFF2-40B4-BE49-F238E27FC236}">
                <a16:creationId xmlns:a16="http://schemas.microsoft.com/office/drawing/2014/main" id="{A5CDB262-3110-FE5D-086C-9E7F0926A3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330" t="2509" r="17751" b="36349"/>
          <a:stretch/>
        </p:blipFill>
        <p:spPr>
          <a:xfrm>
            <a:off x="9315009" y="3135262"/>
            <a:ext cx="2037203" cy="2011680"/>
          </a:xfrm>
          <a:prstGeom prst="ellipse">
            <a:avLst/>
          </a:prstGeom>
        </p:spPr>
      </p:pic>
      <p:sp>
        <p:nvSpPr>
          <p:cNvPr id="12" name="Text Placeholder 1">
            <a:extLst>
              <a:ext uri="{FF2B5EF4-FFF2-40B4-BE49-F238E27FC236}">
                <a16:creationId xmlns:a16="http://schemas.microsoft.com/office/drawing/2014/main" id="{759993F7-2881-74A3-87EB-170298CC14C2}"/>
              </a:ext>
            </a:extLst>
          </p:cNvPr>
          <p:cNvSpPr txBox="1">
            <a:spLocks/>
          </p:cNvSpPr>
          <p:nvPr/>
        </p:nvSpPr>
        <p:spPr>
          <a:xfrm>
            <a:off x="9044851"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latin typeface="Calibri"/>
                <a:ea typeface="Calibri"/>
                <a:cs typeface="Calibri"/>
              </a:rPr>
              <a:t>Adeline Hull</a:t>
            </a:r>
          </a:p>
          <a:p>
            <a:pPr algn="ctr"/>
            <a:r>
              <a:rPr lang="en-US">
                <a:latin typeface="Calibri"/>
                <a:ea typeface="Calibri"/>
                <a:cs typeface="Calibri"/>
              </a:rPr>
              <a:t>Coordinator</a:t>
            </a:r>
          </a:p>
        </p:txBody>
      </p:sp>
      <p:sp>
        <p:nvSpPr>
          <p:cNvPr id="14" name="Text Placeholder 13">
            <a:extLst>
              <a:ext uri="{FF2B5EF4-FFF2-40B4-BE49-F238E27FC236}">
                <a16:creationId xmlns:a16="http://schemas.microsoft.com/office/drawing/2014/main" id="{3EFC6E71-A6C7-FFAF-CB36-E9948DC574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967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05FB-AE4F-CCE5-EB8E-DEFEA9A69AA5}"/>
              </a:ext>
            </a:extLst>
          </p:cNvPr>
          <p:cNvSpPr>
            <a:spLocks noGrp="1"/>
          </p:cNvSpPr>
          <p:nvPr>
            <p:ph type="title"/>
          </p:nvPr>
        </p:nvSpPr>
        <p:spPr/>
        <p:txBody>
          <a:bodyPr/>
          <a:lstStyle/>
          <a:p>
            <a:r>
              <a:rPr lang="en-US" b="1" dirty="0">
                <a:solidFill>
                  <a:srgbClr val="00859B"/>
                </a:solidFill>
              </a:rPr>
              <a:t>Cooperative Approach</a:t>
            </a:r>
          </a:p>
        </p:txBody>
      </p:sp>
      <p:sp>
        <p:nvSpPr>
          <p:cNvPr id="3" name="Content Placeholder 2">
            <a:extLst>
              <a:ext uri="{FF2B5EF4-FFF2-40B4-BE49-F238E27FC236}">
                <a16:creationId xmlns:a16="http://schemas.microsoft.com/office/drawing/2014/main" id="{76337E1A-49CD-C04A-4384-CA666449F508}"/>
              </a:ext>
            </a:extLst>
          </p:cNvPr>
          <p:cNvSpPr>
            <a:spLocks noGrp="1"/>
          </p:cNvSpPr>
          <p:nvPr>
            <p:ph idx="1"/>
          </p:nvPr>
        </p:nvSpPr>
        <p:spPr/>
        <p:txBody>
          <a:bodyPr>
            <a:normAutofit/>
          </a:bodyPr>
          <a:lstStyle/>
          <a:p>
            <a:pPr marL="0" indent="0">
              <a:buNone/>
            </a:pPr>
            <a:r>
              <a:rPr lang="en-US" b="1" dirty="0">
                <a:solidFill>
                  <a:schemeClr val="tx1"/>
                </a:solidFill>
              </a:rPr>
              <a:t>The Foundation Relations Team </a:t>
            </a:r>
            <a:r>
              <a:rPr lang="en-US" dirty="0"/>
              <a:t>uses our tools to scour the internet for funding opportunities twice monthly. In addition, we monitor a portfolio of funders for funding developments.</a:t>
            </a:r>
          </a:p>
          <a:p>
            <a:pPr marL="0" indent="0">
              <a:buNone/>
            </a:pPr>
            <a:endParaRPr lang="en-US" dirty="0"/>
          </a:p>
          <a:p>
            <a:pPr marL="0" indent="0">
              <a:buNone/>
            </a:pPr>
            <a:r>
              <a:rPr lang="en-US" b="1" dirty="0">
                <a:solidFill>
                  <a:schemeClr val="tx1"/>
                </a:solidFill>
              </a:rPr>
              <a:t>You </a:t>
            </a:r>
            <a:r>
              <a:rPr lang="en-US" dirty="0"/>
              <a:t>use the available search tools, like individualized searches with </a:t>
            </a:r>
            <a:r>
              <a:rPr lang="en-US" dirty="0" err="1"/>
              <a:t>GrantForward</a:t>
            </a:r>
            <a:r>
              <a:rPr lang="en-US" dirty="0"/>
              <a:t>, PND, and LinkedIn.</a:t>
            </a:r>
          </a:p>
          <a:p>
            <a:pPr marL="0" indent="0">
              <a:buNone/>
            </a:pPr>
            <a:endParaRPr lang="en-US" dirty="0"/>
          </a:p>
          <a:p>
            <a:pPr marL="0" indent="0">
              <a:buNone/>
            </a:pPr>
            <a:r>
              <a:rPr lang="en-US" dirty="0"/>
              <a:t>Through our </a:t>
            </a:r>
            <a:r>
              <a:rPr lang="en-US" b="1" dirty="0">
                <a:solidFill>
                  <a:schemeClr val="tx1"/>
                </a:solidFill>
              </a:rPr>
              <a:t>joint efforts</a:t>
            </a:r>
            <a:r>
              <a:rPr lang="en-US" dirty="0"/>
              <a:t>, we are more likely to see all the most relevant funding opportunities for your topic.</a:t>
            </a:r>
          </a:p>
        </p:txBody>
      </p:sp>
      <p:sp>
        <p:nvSpPr>
          <p:cNvPr id="4" name="Footer Placeholder 3">
            <a:extLst>
              <a:ext uri="{FF2B5EF4-FFF2-40B4-BE49-F238E27FC236}">
                <a16:creationId xmlns:a16="http://schemas.microsoft.com/office/drawing/2014/main" id="{E2494CC1-FFFF-BF1C-FBD4-233AA8FB7C47}"/>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BE77EC7A-FC91-33D1-F9E1-0D90EB3C8C89}"/>
              </a:ext>
            </a:extLst>
          </p:cNvPr>
          <p:cNvSpPr>
            <a:spLocks noGrp="1"/>
          </p:cNvSpPr>
          <p:nvPr>
            <p:ph type="sldNum" sz="quarter" idx="12"/>
          </p:nvPr>
        </p:nvSpPr>
        <p:spPr/>
        <p:txBody>
          <a:bodyPr/>
          <a:lstStyle/>
          <a:p>
            <a:fld id="{AAB6004F-53F9-E74D-AC89-56EA63355CB3}" type="slidenum">
              <a:rPr lang="en-US" smtClean="0"/>
              <a:pPr/>
              <a:t>30</a:t>
            </a:fld>
            <a:endParaRPr lang="en-US" dirty="0"/>
          </a:p>
        </p:txBody>
      </p:sp>
    </p:spTree>
    <p:extLst>
      <p:ext uri="{BB962C8B-B14F-4D97-AF65-F5344CB8AC3E}">
        <p14:creationId xmlns:p14="http://schemas.microsoft.com/office/powerpoint/2010/main" val="270179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dirty="0">
                <a:latin typeface="Veranda"/>
              </a:rPr>
              <a:t>The Foundation Relations team works to match funding opportunities with OSU faculty and programs.</a:t>
            </a:r>
          </a:p>
          <a:p>
            <a:pPr marL="0" indent="0" algn="ctr">
              <a:spcAft>
                <a:spcPts val="1000"/>
              </a:spcAft>
              <a:buNone/>
            </a:pPr>
            <a:r>
              <a:rPr lang="en-US" sz="4800" b="1" dirty="0">
                <a:solidFill>
                  <a:schemeClr val="tx1"/>
                </a:solidFill>
                <a:latin typeface="Veranda"/>
              </a:rPr>
              <a:t>You can help!</a:t>
            </a:r>
          </a:p>
          <a:p>
            <a:pPr marL="0" indent="0">
              <a:spcBef>
                <a:spcPts val="0"/>
              </a:spcBef>
              <a:spcAft>
                <a:spcPts val="1000"/>
              </a:spcAft>
              <a:buNone/>
            </a:pPr>
            <a:r>
              <a:rPr lang="en-US" dirty="0">
                <a:latin typeface="Veranda"/>
              </a:rPr>
              <a:t>Share your research topic/project idea and vision with the OSUF team.</a:t>
            </a:r>
            <a:endParaRPr lang="en-US" sz="2400" dirty="0">
              <a:latin typeface="Veranda"/>
            </a:endParaRPr>
          </a:p>
          <a:p>
            <a:pPr lvl="1">
              <a:spcBef>
                <a:spcPts val="0"/>
              </a:spcBef>
            </a:pPr>
            <a:r>
              <a:rPr lang="en-US" dirty="0">
                <a:latin typeface="Veranda"/>
              </a:rPr>
              <a:t>What problem does your work hope to solve?</a:t>
            </a:r>
          </a:p>
          <a:p>
            <a:pPr lvl="1"/>
            <a:r>
              <a:rPr lang="en-US" dirty="0">
                <a:latin typeface="Veranda"/>
              </a:rPr>
              <a:t>What method do you plan to use?</a:t>
            </a:r>
          </a:p>
          <a:p>
            <a:pPr lvl="1"/>
            <a:r>
              <a:rPr lang="en-US" dirty="0">
                <a:latin typeface="Veranda"/>
              </a:rPr>
              <a:t>Who does your work benefit? Be specific!</a:t>
            </a:r>
          </a:p>
          <a:p>
            <a:pPr lvl="1"/>
            <a:r>
              <a:rPr lang="en-US" dirty="0">
                <a:latin typeface="Veranda"/>
              </a:rPr>
              <a:t>How is society improved through your efforts? </a:t>
            </a:r>
            <a:r>
              <a:rPr lang="en-US" i="1" dirty="0">
                <a:latin typeface="Veranda"/>
              </a:rPr>
              <a:t>What is the impact</a:t>
            </a:r>
            <a:r>
              <a:rPr lang="en-US" dirty="0">
                <a:latin typeface="Veranda"/>
              </a:rPr>
              <a:t>?</a:t>
            </a:r>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31</a:t>
            </a:fld>
            <a:endParaRPr lang="en-US"/>
          </a:p>
        </p:txBody>
      </p:sp>
    </p:spTree>
    <p:extLst>
      <p:ext uri="{BB962C8B-B14F-4D97-AF65-F5344CB8AC3E}">
        <p14:creationId xmlns:p14="http://schemas.microsoft.com/office/powerpoint/2010/main" val="3649925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A319B-50EB-963E-D76C-BDBE026F9D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CBA853-4D75-9AEE-25E6-54CECEB051F6}"/>
              </a:ext>
            </a:extLst>
          </p:cNvPr>
          <p:cNvSpPr>
            <a:spLocks noGrp="1"/>
          </p:cNvSpPr>
          <p:nvPr>
            <p:ph type="title"/>
          </p:nvPr>
        </p:nvSpPr>
        <p:spPr/>
        <p:txBody>
          <a:bodyPr>
            <a:normAutofit fontScale="90000"/>
          </a:bodyPr>
          <a:lstStyle/>
          <a:p>
            <a:r>
              <a:rPr lang="en-US" sz="8000" dirty="0">
                <a:latin typeface="Stratum2 Bold"/>
              </a:rPr>
              <a:t>DISCERNING WHICH OPPORTUNITIES ARE WORTH PURSUING</a:t>
            </a:r>
          </a:p>
        </p:txBody>
      </p:sp>
    </p:spTree>
    <p:extLst>
      <p:ext uri="{BB962C8B-B14F-4D97-AF65-F5344CB8AC3E}">
        <p14:creationId xmlns:p14="http://schemas.microsoft.com/office/powerpoint/2010/main" val="12428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a:solidFill>
                  <a:schemeClr val="accent5"/>
                </a:solidFill>
              </a:rPr>
              <a:t>IMPACT</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fontScale="92500" lnSpcReduction="20000"/>
          </a:bodyPr>
          <a:lstStyle/>
          <a:p>
            <a:pPr marL="0" indent="0">
              <a:spcBef>
                <a:spcPts val="0"/>
              </a:spcBef>
              <a:buNone/>
              <a:tabLst>
                <a:tab pos="914400" algn="l"/>
              </a:tabLst>
            </a:pPr>
            <a:r>
              <a:rPr lang="en-US" sz="4400" dirty="0">
                <a:effectLst/>
                <a:ea typeface="Times New Roman" panose="02020603050405020304" pitchFamily="18" charset="0"/>
                <a:cs typeface="Aptos" panose="020B0004020202020204" pitchFamily="34" charset="0"/>
              </a:rPr>
              <a:t>Can I partner with this funder to achieve shared impact goals and mission?</a:t>
            </a:r>
          </a:p>
          <a:p>
            <a:pPr marL="0" indent="0">
              <a:spcBef>
                <a:spcPts val="0"/>
              </a:spcBef>
              <a:buNone/>
              <a:tabLst>
                <a:tab pos="914400" algn="l"/>
              </a:tabLst>
            </a:pPr>
            <a:endParaRPr lang="en-US" sz="4400" dirty="0">
              <a:ea typeface="Times New Roman" panose="02020603050405020304" pitchFamily="18" charset="0"/>
              <a:cs typeface="Aptos" panose="020B0004020202020204" pitchFamily="34" charset="0"/>
            </a:endParaRPr>
          </a:p>
          <a:p>
            <a:pPr marL="0" indent="0">
              <a:spcBef>
                <a:spcPts val="0"/>
              </a:spcBef>
              <a:buNone/>
              <a:tabLst>
                <a:tab pos="914400" algn="l"/>
              </a:tabLst>
            </a:pPr>
            <a:r>
              <a:rPr lang="en-US" sz="4400" dirty="0">
                <a:ea typeface="Times New Roman" panose="02020603050405020304" pitchFamily="18" charset="0"/>
                <a:cs typeface="Aptos" panose="020B0004020202020204" pitchFamily="34" charset="0"/>
              </a:rPr>
              <a:t>Will my project achieve the outcomes the funder prioritizes?</a:t>
            </a:r>
          </a:p>
          <a:p>
            <a:pPr marL="0" indent="0">
              <a:spcBef>
                <a:spcPts val="0"/>
              </a:spcBef>
              <a:buNone/>
              <a:tabLst>
                <a:tab pos="914400" algn="l"/>
              </a:tabLst>
            </a:pPr>
            <a:endParaRPr lang="en-US" sz="4400" dirty="0">
              <a:effectLst/>
              <a:ea typeface="Times New Roman" panose="02020603050405020304" pitchFamily="18" charset="0"/>
              <a:cs typeface="Aptos" panose="020B0004020202020204" pitchFamily="34" charset="0"/>
            </a:endParaRPr>
          </a:p>
          <a:p>
            <a:pPr marL="0" indent="0">
              <a:spcBef>
                <a:spcPts val="0"/>
              </a:spcBef>
              <a:buNone/>
              <a:tabLst>
                <a:tab pos="914400" algn="l"/>
              </a:tabLst>
            </a:pPr>
            <a:r>
              <a:rPr lang="en-US" sz="4400" dirty="0">
                <a:ea typeface="Times New Roman" panose="02020603050405020304" pitchFamily="18" charset="0"/>
                <a:cs typeface="Aptos" panose="020B0004020202020204" pitchFamily="34" charset="0"/>
              </a:rPr>
              <a:t>Does my work benefit the population (demographic, geographic) the funder wishes to serve?</a:t>
            </a:r>
            <a:r>
              <a:rPr lang="en-US" sz="4400" dirty="0">
                <a:effectLst/>
                <a:ea typeface="Times New Roman" panose="02020603050405020304" pitchFamily="18" charset="0"/>
                <a:cs typeface="Aptos" panose="020B0004020202020204" pitchFamily="34" charset="0"/>
              </a:rPr>
              <a:t> </a:t>
            </a:r>
            <a:endParaRPr lang="en-US" sz="4400" dirty="0">
              <a:effectLst/>
              <a:ea typeface="Aptos" panose="020B0004020202020204" pitchFamily="34" charset="0"/>
              <a:cs typeface="Aptos" panose="020B0004020202020204" pitchFamily="34" charset="0"/>
            </a:endParaRPr>
          </a:p>
        </p:txBody>
      </p:sp>
      <p:sp>
        <p:nvSpPr>
          <p:cNvPr id="4" name="Footer Placeholder 3">
            <a:extLst>
              <a:ext uri="{FF2B5EF4-FFF2-40B4-BE49-F238E27FC236}">
                <a16:creationId xmlns:a16="http://schemas.microsoft.com/office/drawing/2014/main" id="{D5C16096-931F-C711-8D06-B606C5576160}"/>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506250F8-74E7-1B4D-A2A9-B6E3D2B03ABC}"/>
              </a:ext>
            </a:extLst>
          </p:cNvPr>
          <p:cNvSpPr>
            <a:spLocks noGrp="1"/>
          </p:cNvSpPr>
          <p:nvPr>
            <p:ph type="sldNum" sz="quarter" idx="12"/>
          </p:nvPr>
        </p:nvSpPr>
        <p:spPr/>
        <p:txBody>
          <a:bodyPr/>
          <a:lstStyle/>
          <a:p>
            <a:fld id="{377077B2-A7C4-4AF6-A32C-182AB359BEAB}" type="slidenum">
              <a:rPr lang="en-US" smtClean="0"/>
              <a:t>33</a:t>
            </a:fld>
            <a:endParaRPr lang="en-US"/>
          </a:p>
        </p:txBody>
      </p:sp>
    </p:spTree>
    <p:extLst>
      <p:ext uri="{BB962C8B-B14F-4D97-AF65-F5344CB8AC3E}">
        <p14:creationId xmlns:p14="http://schemas.microsoft.com/office/powerpoint/2010/main" val="270867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dirty="0">
                <a:solidFill>
                  <a:schemeClr val="accent5"/>
                </a:solidFill>
              </a:rPr>
              <a:t>ELIGIBILITY</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Autofit/>
          </a:bodyPr>
          <a:lstStyle/>
          <a:p>
            <a:pPr marL="0" indent="0">
              <a:spcBef>
                <a:spcPts val="0"/>
              </a:spcBef>
              <a:buNone/>
              <a:tabLst>
                <a:tab pos="914400" algn="l"/>
              </a:tabLst>
            </a:pPr>
            <a:r>
              <a:rPr lang="en-US" sz="3600" dirty="0">
                <a:effectLst/>
                <a:ea typeface="Times New Roman" panose="02020603050405020304" pitchFamily="18" charset="0"/>
                <a:cs typeface="Aptos" panose="020B0004020202020204" pitchFamily="34" charset="0"/>
              </a:rPr>
              <a:t>Is the university an eligibl</a:t>
            </a:r>
            <a:r>
              <a:rPr lang="en-US" sz="3600" dirty="0">
                <a:ea typeface="Times New Roman" panose="02020603050405020304" pitchFamily="18" charset="0"/>
                <a:cs typeface="Aptos" panose="020B0004020202020204" pitchFamily="34" charset="0"/>
              </a:rPr>
              <a:t>e applicant? If not, is OSU Foundation an eligible applicant?</a:t>
            </a:r>
          </a:p>
          <a:p>
            <a:pPr marL="0" indent="0">
              <a:spcBef>
                <a:spcPts val="0"/>
              </a:spcBef>
              <a:buNone/>
              <a:tabLst>
                <a:tab pos="914400" algn="l"/>
              </a:tabLst>
            </a:pPr>
            <a:endParaRPr lang="en-US" sz="3600" dirty="0">
              <a:ea typeface="Times New Roman" panose="02020603050405020304" pitchFamily="18" charset="0"/>
              <a:cs typeface="Aptos" panose="020B0004020202020204" pitchFamily="34" charset="0"/>
            </a:endParaRPr>
          </a:p>
          <a:p>
            <a:pPr marL="0" indent="0">
              <a:spcBef>
                <a:spcPts val="0"/>
              </a:spcBef>
              <a:buNone/>
              <a:tabLst>
                <a:tab pos="914400" algn="l"/>
              </a:tabLst>
            </a:pPr>
            <a:r>
              <a:rPr lang="en-US" sz="3600" dirty="0">
                <a:ea typeface="Aptos" panose="020B0004020202020204" pitchFamily="34" charset="0"/>
                <a:cs typeface="Aptos" panose="020B0004020202020204" pitchFamily="34" charset="0"/>
              </a:rPr>
              <a:t>Is my rank or position eligible for the grant call?</a:t>
            </a:r>
          </a:p>
          <a:p>
            <a:pPr marL="0" indent="0">
              <a:spcBef>
                <a:spcPts val="0"/>
              </a:spcBef>
              <a:buNone/>
              <a:tabLst>
                <a:tab pos="914400" algn="l"/>
              </a:tabLst>
            </a:pPr>
            <a:endParaRPr lang="en-US" sz="3600" dirty="0">
              <a:effectLst/>
              <a:ea typeface="Aptos" panose="020B0004020202020204" pitchFamily="34" charset="0"/>
              <a:cs typeface="Aptos" panose="020B0004020202020204" pitchFamily="34" charset="0"/>
            </a:endParaRPr>
          </a:p>
          <a:p>
            <a:pPr marL="0" indent="0">
              <a:spcBef>
                <a:spcPts val="0"/>
              </a:spcBef>
              <a:buNone/>
              <a:tabLst>
                <a:tab pos="914400" algn="l"/>
              </a:tabLst>
            </a:pPr>
            <a:r>
              <a:rPr lang="en-US" sz="3600" dirty="0">
                <a:ea typeface="Aptos" panose="020B0004020202020204" pitchFamily="34" charset="0"/>
                <a:cs typeface="Aptos" panose="020B0004020202020204" pitchFamily="34" charset="0"/>
              </a:rPr>
              <a:t>Is my discipline, research focus, or methodology supported by the grant call?</a:t>
            </a:r>
          </a:p>
          <a:p>
            <a:pPr marL="0" indent="0">
              <a:spcBef>
                <a:spcPts val="0"/>
              </a:spcBef>
              <a:buNone/>
              <a:tabLst>
                <a:tab pos="914400" algn="l"/>
              </a:tabLst>
            </a:pPr>
            <a:endParaRPr lang="en-US" sz="3600" dirty="0">
              <a:effectLst/>
              <a:ea typeface="Aptos" panose="020B0004020202020204" pitchFamily="34" charset="0"/>
              <a:cs typeface="Aptos" panose="020B0004020202020204" pitchFamily="34" charset="0"/>
            </a:endParaRPr>
          </a:p>
          <a:p>
            <a:pPr marL="0" indent="0">
              <a:spcBef>
                <a:spcPts val="0"/>
              </a:spcBef>
              <a:buNone/>
              <a:tabLst>
                <a:tab pos="914400" algn="l"/>
              </a:tabLst>
            </a:pPr>
            <a:r>
              <a:rPr lang="en-US" sz="3600" dirty="0">
                <a:ea typeface="Aptos" panose="020B0004020202020204" pitchFamily="34" charset="0"/>
                <a:cs typeface="Aptos" panose="020B0004020202020204" pitchFamily="34" charset="0"/>
              </a:rPr>
              <a:t>Is this a limited submission or restricted opportunity?</a:t>
            </a:r>
            <a:endParaRPr lang="en-US" sz="3600" dirty="0">
              <a:effectLst/>
              <a:ea typeface="Aptos" panose="020B0004020202020204" pitchFamily="34" charset="0"/>
              <a:cs typeface="Aptos" panose="020B0004020202020204" pitchFamily="34" charset="0"/>
            </a:endParaRPr>
          </a:p>
        </p:txBody>
      </p:sp>
      <p:sp>
        <p:nvSpPr>
          <p:cNvPr id="4" name="Footer Placeholder 3">
            <a:extLst>
              <a:ext uri="{FF2B5EF4-FFF2-40B4-BE49-F238E27FC236}">
                <a16:creationId xmlns:a16="http://schemas.microsoft.com/office/drawing/2014/main" id="{90C55E1B-99FD-3EAD-3B4D-EE7C9F16EF9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F5D9C509-BE78-A299-3C0A-F8666FB33D90}"/>
              </a:ext>
            </a:extLst>
          </p:cNvPr>
          <p:cNvSpPr>
            <a:spLocks noGrp="1"/>
          </p:cNvSpPr>
          <p:nvPr>
            <p:ph type="sldNum" sz="quarter" idx="12"/>
          </p:nvPr>
        </p:nvSpPr>
        <p:spPr/>
        <p:txBody>
          <a:bodyPr/>
          <a:lstStyle/>
          <a:p>
            <a:fld id="{377077B2-A7C4-4AF6-A32C-182AB359BEAB}" type="slidenum">
              <a:rPr lang="en-US" smtClean="0"/>
              <a:t>34</a:t>
            </a:fld>
            <a:endParaRPr lang="en-US"/>
          </a:p>
        </p:txBody>
      </p:sp>
    </p:spTree>
    <p:extLst>
      <p:ext uri="{BB962C8B-B14F-4D97-AF65-F5344CB8AC3E}">
        <p14:creationId xmlns:p14="http://schemas.microsoft.com/office/powerpoint/2010/main" val="2721220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dirty="0">
                <a:solidFill>
                  <a:schemeClr val="accent5"/>
                </a:solidFill>
              </a:rPr>
              <a:t>PAST FUNDING HISTORY</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rmAutofit fontScale="92500" lnSpcReduction="10000"/>
          </a:bodyPr>
          <a:lstStyle/>
          <a:p>
            <a:pPr marL="0" indent="0">
              <a:buNone/>
            </a:pPr>
            <a:r>
              <a:rPr lang="en-US" sz="4400" dirty="0">
                <a:ea typeface="Times New Roman" panose="02020603050405020304" pitchFamily="18" charset="0"/>
                <a:cs typeface="Aptos" panose="020B0004020202020204" pitchFamily="34" charset="0"/>
              </a:rPr>
              <a:t>Does this funder have a history of funding </a:t>
            </a:r>
          </a:p>
          <a:p>
            <a:pPr marL="0" indent="0">
              <a:buNone/>
            </a:pPr>
            <a:r>
              <a:rPr lang="en-US" sz="4400" dirty="0">
                <a:ea typeface="Times New Roman" panose="02020603050405020304" pitchFamily="18" charset="0"/>
                <a:cs typeface="Aptos" panose="020B0004020202020204" pitchFamily="34" charset="0"/>
              </a:rPr>
              <a:t>Institutions like OSU? (Universities generally, peer universities, universities in my geographic region)</a:t>
            </a:r>
          </a:p>
          <a:p>
            <a:pPr marL="0" indent="0">
              <a:buNone/>
            </a:pPr>
            <a:endParaRPr lang="en-US" sz="4400" dirty="0">
              <a:effectLst/>
              <a:ea typeface="Times New Roman" panose="02020603050405020304" pitchFamily="18" charset="0"/>
              <a:cs typeface="Aptos" panose="020B0004020202020204" pitchFamily="34" charset="0"/>
            </a:endParaRPr>
          </a:p>
          <a:p>
            <a:pPr marL="0" indent="0">
              <a:buNone/>
            </a:pPr>
            <a:r>
              <a:rPr lang="en-US" sz="4400" dirty="0">
                <a:ea typeface="Times New Roman" panose="02020603050405020304" pitchFamily="18" charset="0"/>
                <a:cs typeface="Aptos" panose="020B0004020202020204" pitchFamily="34" charset="0"/>
              </a:rPr>
              <a:t>Does this funder have a history of funding projects like mine? (Project type, scope, scale)</a:t>
            </a:r>
            <a:endParaRPr lang="en-US" sz="4400" dirty="0">
              <a:effectLst/>
              <a:ea typeface="Times New Roman" panose="02020603050405020304" pitchFamily="18" charset="0"/>
              <a:cs typeface="Aptos" panose="020B0004020202020204" pitchFamily="34" charset="0"/>
            </a:endParaRPr>
          </a:p>
        </p:txBody>
      </p:sp>
      <p:sp>
        <p:nvSpPr>
          <p:cNvPr id="4" name="Footer Placeholder 3">
            <a:extLst>
              <a:ext uri="{FF2B5EF4-FFF2-40B4-BE49-F238E27FC236}">
                <a16:creationId xmlns:a16="http://schemas.microsoft.com/office/drawing/2014/main" id="{B6F70C3F-AED6-6C1A-E067-8245E40DEB8F}"/>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75F659D4-77A8-1AB6-C42B-A152851376B3}"/>
              </a:ext>
            </a:extLst>
          </p:cNvPr>
          <p:cNvSpPr>
            <a:spLocks noGrp="1"/>
          </p:cNvSpPr>
          <p:nvPr>
            <p:ph type="sldNum" sz="quarter" idx="12"/>
          </p:nvPr>
        </p:nvSpPr>
        <p:spPr/>
        <p:txBody>
          <a:bodyPr/>
          <a:lstStyle/>
          <a:p>
            <a:fld id="{377077B2-A7C4-4AF6-A32C-182AB359BEAB}" type="slidenum">
              <a:rPr lang="en-US" smtClean="0"/>
              <a:t>35</a:t>
            </a:fld>
            <a:endParaRPr lang="en-US"/>
          </a:p>
        </p:txBody>
      </p:sp>
    </p:spTree>
    <p:extLst>
      <p:ext uri="{BB962C8B-B14F-4D97-AF65-F5344CB8AC3E}">
        <p14:creationId xmlns:p14="http://schemas.microsoft.com/office/powerpoint/2010/main" val="2441743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11C0-39A8-F835-3CF8-644FB5AC6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EB4A2-4D8F-1D66-1CF6-436B3922C79D}"/>
              </a:ext>
            </a:extLst>
          </p:cNvPr>
          <p:cNvSpPr>
            <a:spLocks noGrp="1"/>
          </p:cNvSpPr>
          <p:nvPr>
            <p:ph type="title"/>
          </p:nvPr>
        </p:nvSpPr>
        <p:spPr/>
        <p:txBody>
          <a:bodyPr/>
          <a:lstStyle/>
          <a:p>
            <a:r>
              <a:rPr lang="en-US" b="1" dirty="0">
                <a:solidFill>
                  <a:schemeClr val="accent5"/>
                </a:solidFill>
              </a:rPr>
              <a:t>TIMELINE AND BUDGET</a:t>
            </a:r>
          </a:p>
        </p:txBody>
      </p:sp>
      <p:sp>
        <p:nvSpPr>
          <p:cNvPr id="3" name="Content Placeholder 2">
            <a:extLst>
              <a:ext uri="{FF2B5EF4-FFF2-40B4-BE49-F238E27FC236}">
                <a16:creationId xmlns:a16="http://schemas.microsoft.com/office/drawing/2014/main" id="{DC63BCDF-F862-7686-FA7F-D14A600CFDC1}"/>
              </a:ext>
            </a:extLst>
          </p:cNvPr>
          <p:cNvSpPr>
            <a:spLocks noGrp="1"/>
          </p:cNvSpPr>
          <p:nvPr>
            <p:ph idx="1"/>
          </p:nvPr>
        </p:nvSpPr>
        <p:spPr/>
        <p:txBody>
          <a:bodyPr>
            <a:normAutofit fontScale="92500" lnSpcReduction="20000"/>
          </a:bodyPr>
          <a:lstStyle/>
          <a:p>
            <a:pPr marL="0" indent="0">
              <a:buNone/>
            </a:pPr>
            <a:r>
              <a:rPr lang="en-US" sz="4400" dirty="0">
                <a:ea typeface="Times New Roman" panose="02020603050405020304" pitchFamily="18" charset="0"/>
                <a:cs typeface="Aptos" panose="020B0004020202020204" pitchFamily="34" charset="0"/>
              </a:rPr>
              <a:t>Will funding be available when you are going to need it? </a:t>
            </a:r>
          </a:p>
          <a:p>
            <a:pPr marL="0" indent="0">
              <a:buNone/>
            </a:pPr>
            <a:endParaRPr lang="en-US" sz="4400" dirty="0">
              <a:ea typeface="Times New Roman" panose="02020603050405020304" pitchFamily="18" charset="0"/>
              <a:cs typeface="Aptos" panose="020B0004020202020204" pitchFamily="34" charset="0"/>
            </a:endParaRPr>
          </a:p>
          <a:p>
            <a:pPr marL="0" indent="0">
              <a:buNone/>
            </a:pPr>
            <a:r>
              <a:rPr lang="en-US" sz="4400" dirty="0">
                <a:ea typeface="Times New Roman" panose="02020603050405020304" pitchFamily="18" charset="0"/>
                <a:cs typeface="Aptos" panose="020B0004020202020204" pitchFamily="34" charset="0"/>
              </a:rPr>
              <a:t>Is the submission deadline achievable?</a:t>
            </a:r>
          </a:p>
          <a:p>
            <a:pPr marL="0" indent="0">
              <a:buNone/>
            </a:pPr>
            <a:endParaRPr lang="en-US" sz="4400" dirty="0">
              <a:effectLst/>
              <a:ea typeface="Times New Roman" panose="02020603050405020304" pitchFamily="18" charset="0"/>
              <a:cs typeface="Aptos" panose="020B0004020202020204" pitchFamily="34" charset="0"/>
            </a:endParaRPr>
          </a:p>
          <a:p>
            <a:pPr marL="0" indent="0">
              <a:buNone/>
            </a:pPr>
            <a:r>
              <a:rPr lang="en-US" sz="4400" dirty="0">
                <a:effectLst/>
                <a:ea typeface="Times New Roman" panose="02020603050405020304" pitchFamily="18" charset="0"/>
                <a:cs typeface="Aptos" panose="020B0004020202020204" pitchFamily="34" charset="0"/>
              </a:rPr>
              <a:t>Is the award amount co</a:t>
            </a:r>
            <a:r>
              <a:rPr lang="en-US" sz="4400" dirty="0">
                <a:ea typeface="Times New Roman" panose="02020603050405020304" pitchFamily="18" charset="0"/>
                <a:cs typeface="Aptos" panose="020B0004020202020204" pitchFamily="34" charset="0"/>
              </a:rPr>
              <a:t>mpatible with your budget needs? (Consider the indirect costs and other use restrictions)</a:t>
            </a:r>
            <a:endParaRPr lang="en-US" sz="4400" dirty="0">
              <a:effectLst/>
              <a:ea typeface="Times New Roman" panose="02020603050405020304" pitchFamily="18" charset="0"/>
              <a:cs typeface="Aptos" panose="020B0004020202020204" pitchFamily="34" charset="0"/>
            </a:endParaRPr>
          </a:p>
        </p:txBody>
      </p:sp>
      <p:sp>
        <p:nvSpPr>
          <p:cNvPr id="4" name="Footer Placeholder 3">
            <a:extLst>
              <a:ext uri="{FF2B5EF4-FFF2-40B4-BE49-F238E27FC236}">
                <a16:creationId xmlns:a16="http://schemas.microsoft.com/office/drawing/2014/main" id="{EF1B346E-A4B4-7789-8051-80C56EF840EE}"/>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C2005C90-E4C8-3B5D-F68F-C6EBA135433F}"/>
              </a:ext>
            </a:extLst>
          </p:cNvPr>
          <p:cNvSpPr>
            <a:spLocks noGrp="1"/>
          </p:cNvSpPr>
          <p:nvPr>
            <p:ph type="sldNum" sz="quarter" idx="12"/>
          </p:nvPr>
        </p:nvSpPr>
        <p:spPr/>
        <p:txBody>
          <a:bodyPr/>
          <a:lstStyle/>
          <a:p>
            <a:fld id="{377077B2-A7C4-4AF6-A32C-182AB359BEAB}" type="slidenum">
              <a:rPr lang="en-US" smtClean="0"/>
              <a:t>36</a:t>
            </a:fld>
            <a:endParaRPr lang="en-US"/>
          </a:p>
        </p:txBody>
      </p:sp>
    </p:spTree>
    <p:extLst>
      <p:ext uri="{BB962C8B-B14F-4D97-AF65-F5344CB8AC3E}">
        <p14:creationId xmlns:p14="http://schemas.microsoft.com/office/powerpoint/2010/main" val="292527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C99C4-F8F8-A723-DE5D-97C6101A9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2B5B8-BDEB-CABB-7190-0031D8A65155}"/>
              </a:ext>
            </a:extLst>
          </p:cNvPr>
          <p:cNvSpPr>
            <a:spLocks noGrp="1"/>
          </p:cNvSpPr>
          <p:nvPr>
            <p:ph type="title"/>
          </p:nvPr>
        </p:nvSpPr>
        <p:spPr/>
        <p:txBody>
          <a:bodyPr/>
          <a:lstStyle/>
          <a:p>
            <a:r>
              <a:rPr lang="en-US" b="1" dirty="0">
                <a:solidFill>
                  <a:schemeClr val="accent5"/>
                </a:solidFill>
              </a:rPr>
              <a:t>COMPETITIVENESS AND SUCCESS RATE</a:t>
            </a:r>
          </a:p>
        </p:txBody>
      </p:sp>
      <p:sp>
        <p:nvSpPr>
          <p:cNvPr id="3" name="Content Placeholder 2">
            <a:extLst>
              <a:ext uri="{FF2B5EF4-FFF2-40B4-BE49-F238E27FC236}">
                <a16:creationId xmlns:a16="http://schemas.microsoft.com/office/drawing/2014/main" id="{37131A15-FB93-62BD-E895-0DAC49CF67D8}"/>
              </a:ext>
            </a:extLst>
          </p:cNvPr>
          <p:cNvSpPr>
            <a:spLocks noGrp="1"/>
          </p:cNvSpPr>
          <p:nvPr>
            <p:ph idx="1"/>
          </p:nvPr>
        </p:nvSpPr>
        <p:spPr/>
        <p:txBody>
          <a:bodyPr>
            <a:normAutofit/>
          </a:bodyPr>
          <a:lstStyle/>
          <a:p>
            <a:pPr marL="0" indent="0">
              <a:buNone/>
            </a:pPr>
            <a:r>
              <a:rPr lang="en-US" sz="4400" dirty="0">
                <a:ea typeface="Times New Roman" panose="02020603050405020304" pitchFamily="18" charset="0"/>
                <a:cs typeface="Aptos" panose="020B0004020202020204" pitchFamily="34" charset="0"/>
              </a:rPr>
              <a:t>How competitive is the grant? Is your idea novel?</a:t>
            </a:r>
          </a:p>
          <a:p>
            <a:pPr marL="0" indent="0">
              <a:buNone/>
            </a:pPr>
            <a:endParaRPr lang="en-US" sz="4400" dirty="0">
              <a:ea typeface="Times New Roman" panose="02020603050405020304" pitchFamily="18" charset="0"/>
              <a:cs typeface="Aptos" panose="020B0004020202020204" pitchFamily="34" charset="0"/>
            </a:endParaRPr>
          </a:p>
          <a:p>
            <a:pPr marL="0" indent="0">
              <a:buNone/>
            </a:pPr>
            <a:r>
              <a:rPr lang="en-US" sz="4400" dirty="0">
                <a:effectLst/>
                <a:ea typeface="Times New Roman" panose="02020603050405020304" pitchFamily="18" charset="0"/>
                <a:cs typeface="Aptos" panose="020B0004020202020204" pitchFamily="34" charset="0"/>
              </a:rPr>
              <a:t>What is the average success rate, and do you have a chance of securing funding?</a:t>
            </a:r>
          </a:p>
        </p:txBody>
      </p:sp>
      <p:sp>
        <p:nvSpPr>
          <p:cNvPr id="4" name="Footer Placeholder 3">
            <a:extLst>
              <a:ext uri="{FF2B5EF4-FFF2-40B4-BE49-F238E27FC236}">
                <a16:creationId xmlns:a16="http://schemas.microsoft.com/office/drawing/2014/main" id="{B53302C5-8802-D42B-80BA-8B837B8149D1}"/>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6749535-9270-7D57-208E-C92FA8BA5698}"/>
              </a:ext>
            </a:extLst>
          </p:cNvPr>
          <p:cNvSpPr>
            <a:spLocks noGrp="1"/>
          </p:cNvSpPr>
          <p:nvPr>
            <p:ph type="sldNum" sz="quarter" idx="12"/>
          </p:nvPr>
        </p:nvSpPr>
        <p:spPr/>
        <p:txBody>
          <a:bodyPr/>
          <a:lstStyle/>
          <a:p>
            <a:fld id="{377077B2-A7C4-4AF6-A32C-182AB359BEAB}" type="slidenum">
              <a:rPr lang="en-US" smtClean="0"/>
              <a:t>37</a:t>
            </a:fld>
            <a:endParaRPr lang="en-US"/>
          </a:p>
        </p:txBody>
      </p:sp>
    </p:spTree>
    <p:extLst>
      <p:ext uri="{BB962C8B-B14F-4D97-AF65-F5344CB8AC3E}">
        <p14:creationId xmlns:p14="http://schemas.microsoft.com/office/powerpoint/2010/main" val="2966540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9A9F-C2FE-017F-B0A6-41E555752D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082030-EE7B-F6E3-1F3A-51D8D42860B8}"/>
              </a:ext>
            </a:extLst>
          </p:cNvPr>
          <p:cNvSpPr>
            <a:spLocks noGrp="1"/>
          </p:cNvSpPr>
          <p:nvPr>
            <p:ph type="title"/>
          </p:nvPr>
        </p:nvSpPr>
        <p:spPr/>
        <p:txBody>
          <a:bodyPr>
            <a:normAutofit fontScale="90000"/>
          </a:bodyPr>
          <a:lstStyle/>
          <a:p>
            <a:r>
              <a:rPr lang="en-US" sz="8000" dirty="0">
                <a:latin typeface="Stratum2 Bold"/>
              </a:rPr>
              <a:t>PRIVATE GRANTS AS PART OF A COMPRENSIVE FUNDING PLAN</a:t>
            </a:r>
          </a:p>
        </p:txBody>
      </p:sp>
      <p:sp>
        <p:nvSpPr>
          <p:cNvPr id="3" name="Text Placeholder 2">
            <a:extLst>
              <a:ext uri="{FF2B5EF4-FFF2-40B4-BE49-F238E27FC236}">
                <a16:creationId xmlns:a16="http://schemas.microsoft.com/office/drawing/2014/main" id="{6C32DFA2-17A7-F500-F549-D35A1DB94A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694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07F7-6259-ED02-B352-4918F1A042D0}"/>
              </a:ext>
            </a:extLst>
          </p:cNvPr>
          <p:cNvSpPr>
            <a:spLocks noGrp="1"/>
          </p:cNvSpPr>
          <p:nvPr>
            <p:ph type="title"/>
          </p:nvPr>
        </p:nvSpPr>
        <p:spPr/>
        <p:txBody>
          <a:bodyPr/>
          <a:lstStyle/>
          <a:p>
            <a:r>
              <a:rPr lang="en-US" b="1" dirty="0">
                <a:solidFill>
                  <a:srgbClr val="00859B"/>
                </a:solidFill>
              </a:rPr>
              <a:t>SUMMARY</a:t>
            </a:r>
          </a:p>
        </p:txBody>
      </p:sp>
      <p:sp>
        <p:nvSpPr>
          <p:cNvPr id="3" name="Content Placeholder 2">
            <a:extLst>
              <a:ext uri="{FF2B5EF4-FFF2-40B4-BE49-F238E27FC236}">
                <a16:creationId xmlns:a16="http://schemas.microsoft.com/office/drawing/2014/main" id="{FF016F52-5642-9FD3-6C63-A07910E2B8D9}"/>
              </a:ext>
            </a:extLst>
          </p:cNvPr>
          <p:cNvSpPr>
            <a:spLocks noGrp="1"/>
          </p:cNvSpPr>
          <p:nvPr>
            <p:ph idx="1"/>
          </p:nvPr>
        </p:nvSpPr>
        <p:spPr/>
        <p:txBody>
          <a:bodyPr>
            <a:normAutofit/>
          </a:bodyPr>
          <a:lstStyle/>
          <a:p>
            <a:pPr marL="0" marR="0" lvl="0" indent="0">
              <a:spcBef>
                <a:spcPts val="0"/>
              </a:spcBef>
              <a:spcAft>
                <a:spcPts val="0"/>
              </a:spcAft>
              <a:buNone/>
              <a:tabLst>
                <a:tab pos="457200" algn="l"/>
              </a:tabLst>
            </a:pPr>
            <a:r>
              <a:rPr lang="en-US" sz="4400">
                <a:latin typeface="Aptos" panose="020B0004020202020204" pitchFamily="34" charset="0"/>
                <a:ea typeface="Times New Roman" panose="02020603050405020304" pitchFamily="18" charset="0"/>
                <a:cs typeface="Aptos" panose="020B0004020202020204" pitchFamily="34" charset="0"/>
              </a:rPr>
              <a:t>Private foundations can be a valuable tool in your comprehensive funding plan. </a:t>
            </a:r>
          </a:p>
          <a:p>
            <a:pPr marL="0" marR="0" lvl="0" indent="0">
              <a:spcBef>
                <a:spcPts val="0"/>
              </a:spcBef>
              <a:spcAft>
                <a:spcPts val="0"/>
              </a:spcAft>
              <a:buNone/>
              <a:tabLst>
                <a:tab pos="457200" algn="l"/>
              </a:tabLst>
            </a:pPr>
            <a:endParaRPr lang="en-US" sz="4400">
              <a:latin typeface="Aptos" panose="020B0004020202020204" pitchFamily="34" charset="0"/>
              <a:ea typeface="Times New Roman" panose="02020603050405020304" pitchFamily="18" charset="0"/>
              <a:cs typeface="Aptos" panose="020B0004020202020204" pitchFamily="34" charset="0"/>
            </a:endParaRPr>
          </a:p>
          <a:p>
            <a:pPr marL="0" marR="0" lvl="0" indent="0">
              <a:spcBef>
                <a:spcPts val="0"/>
              </a:spcBef>
              <a:spcAft>
                <a:spcPts val="0"/>
              </a:spcAft>
              <a:buNone/>
              <a:tabLst>
                <a:tab pos="457200" algn="l"/>
              </a:tabLst>
            </a:pPr>
            <a:r>
              <a:rPr lang="en-US" sz="4400">
                <a:latin typeface="Aptos" panose="020B0004020202020204" pitchFamily="34" charset="0"/>
                <a:ea typeface="Times New Roman" panose="02020603050405020304" pitchFamily="18" charset="0"/>
                <a:cs typeface="Aptos" panose="020B0004020202020204" pitchFamily="34" charset="0"/>
              </a:rPr>
              <a:t>They are not for everything, but they can </a:t>
            </a:r>
            <a:r>
              <a:rPr lang="en-US" sz="4400" b="1">
                <a:latin typeface="Aptos" panose="020B0004020202020204" pitchFamily="34" charset="0"/>
                <a:ea typeface="Times New Roman" panose="02020603050405020304" pitchFamily="18" charset="0"/>
                <a:cs typeface="Aptos" panose="020B0004020202020204" pitchFamily="34" charset="0"/>
              </a:rPr>
              <a:t>move a project or</a:t>
            </a:r>
            <a:r>
              <a:rPr lang="en-US" sz="4400" b="1">
                <a:effectLst/>
                <a:latin typeface="Aptos" panose="020B0004020202020204" pitchFamily="34" charset="0"/>
                <a:ea typeface="Times New Roman" panose="02020603050405020304" pitchFamily="18" charset="0"/>
                <a:cs typeface="Aptos" panose="020B0004020202020204" pitchFamily="34" charset="0"/>
              </a:rPr>
              <a:t> research in new or innovative directions</a:t>
            </a:r>
            <a:r>
              <a:rPr lang="en-US" sz="4400">
                <a:effectLst/>
                <a:latin typeface="Aptos" panose="020B0004020202020204" pitchFamily="34" charset="0"/>
                <a:ea typeface="Times New Roman" panose="02020603050405020304" pitchFamily="18" charset="0"/>
                <a:cs typeface="Aptos" panose="020B0004020202020204" pitchFamily="34" charset="0"/>
              </a:rPr>
              <a:t>.</a:t>
            </a:r>
            <a:endParaRPr lang="en-US" sz="4400"/>
          </a:p>
        </p:txBody>
      </p:sp>
      <p:sp>
        <p:nvSpPr>
          <p:cNvPr id="4" name="Footer Placeholder 3">
            <a:extLst>
              <a:ext uri="{FF2B5EF4-FFF2-40B4-BE49-F238E27FC236}">
                <a16:creationId xmlns:a16="http://schemas.microsoft.com/office/drawing/2014/main" id="{E8215B1A-4147-1AAA-C13C-0FF39878C2BB}"/>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85D7EF2A-1114-A9DA-73AE-EF2C909BD280}"/>
              </a:ext>
            </a:extLst>
          </p:cNvPr>
          <p:cNvSpPr>
            <a:spLocks noGrp="1"/>
          </p:cNvSpPr>
          <p:nvPr>
            <p:ph type="sldNum" sz="quarter" idx="12"/>
          </p:nvPr>
        </p:nvSpPr>
        <p:spPr/>
        <p:txBody>
          <a:bodyPr/>
          <a:lstStyle/>
          <a:p>
            <a:fld id="{377077B2-A7C4-4AF6-A32C-182AB359BEAB}" type="slidenum">
              <a:rPr lang="en-US" smtClean="0"/>
              <a:t>39</a:t>
            </a:fld>
            <a:endParaRPr lang="en-US"/>
          </a:p>
        </p:txBody>
      </p:sp>
    </p:spTree>
    <p:extLst>
      <p:ext uri="{BB962C8B-B14F-4D97-AF65-F5344CB8AC3E}">
        <p14:creationId xmlns:p14="http://schemas.microsoft.com/office/powerpoint/2010/main" val="8446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rgbClr val="00859B"/>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3200" dirty="0">
                <a:latin typeface="Verdana"/>
                <a:ea typeface="Verdana"/>
                <a:cs typeface="Verdana" panose="020B0604030504040204" pitchFamily="34" charset="0"/>
              </a:rPr>
              <a:t>The OSU Foundation Office of Foundation Relations is here to </a:t>
            </a:r>
            <a:r>
              <a:rPr lang="en-US" sz="3200" b="1" dirty="0">
                <a:solidFill>
                  <a:srgbClr val="00859B"/>
                </a:solidFill>
                <a:latin typeface="Verdana"/>
                <a:ea typeface="Verdana"/>
                <a:cs typeface="Verdana" panose="020B0604030504040204" pitchFamily="34" charset="0"/>
              </a:rPr>
              <a:t>help</a:t>
            </a:r>
            <a:r>
              <a:rPr lang="en-US" sz="3200" dirty="0">
                <a:solidFill>
                  <a:srgbClr val="00859B"/>
                </a:solidFill>
                <a:latin typeface="Verdana"/>
                <a:ea typeface="Verdana"/>
                <a:cs typeface="Verdana" panose="020B0604030504040204" pitchFamily="34" charset="0"/>
              </a:rPr>
              <a:t> </a:t>
            </a:r>
            <a:r>
              <a:rPr lang="en-US" sz="3200" b="1" dirty="0">
                <a:solidFill>
                  <a:srgbClr val="00859B"/>
                </a:solidFill>
                <a:latin typeface="Verdana"/>
                <a:ea typeface="Verdana"/>
                <a:cs typeface="Verdana" panose="020B0604030504040204" pitchFamily="34" charset="0"/>
              </a:rPr>
              <a:t>get you funding.</a:t>
            </a:r>
            <a:endParaRPr lang="en-US" sz="3200" b="1" dirty="0">
              <a:solidFill>
                <a:srgbClr val="00859B"/>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a:p>
            <a:r>
              <a:rPr lang="en-US" dirty="0">
                <a:latin typeface="Veranda"/>
              </a:rPr>
              <a:t>Prospect research, vetting</a:t>
            </a:r>
          </a:p>
          <a:p>
            <a:r>
              <a:rPr lang="en-US" dirty="0">
                <a:latin typeface="Veranda"/>
              </a:rPr>
              <a:t>Relationship development with private foundations</a:t>
            </a:r>
          </a:p>
          <a:p>
            <a:r>
              <a:rPr lang="en-US" dirty="0">
                <a:latin typeface="Veranda"/>
              </a:rPr>
              <a:t>Proposal review, editing, and submission</a:t>
            </a:r>
          </a:p>
          <a:p>
            <a:r>
              <a:rPr lang="en-US" dirty="0">
                <a:latin typeface="Veranda"/>
              </a:rPr>
              <a:t>Post-award report coordination and submission</a:t>
            </a:r>
          </a:p>
          <a:p>
            <a:r>
              <a:rPr lang="en-US" dirty="0">
                <a:latin typeface="Veranda"/>
              </a:rPr>
              <a:t>Grant writing and proposal development training</a:t>
            </a: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4</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2643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1E54-D98F-53D1-4FC2-B3F605C1E4EE}"/>
              </a:ext>
            </a:extLst>
          </p:cNvPr>
          <p:cNvSpPr>
            <a:spLocks noGrp="1"/>
          </p:cNvSpPr>
          <p:nvPr>
            <p:ph type="title"/>
          </p:nvPr>
        </p:nvSpPr>
        <p:spPr/>
        <p:txBody>
          <a:bodyPr/>
          <a:lstStyle/>
          <a:p>
            <a:r>
              <a:rPr lang="en-US" b="1" dirty="0">
                <a:solidFill>
                  <a:srgbClr val="00859B"/>
                </a:solidFill>
              </a:rPr>
              <a:t>COMMON STRATEGIES</a:t>
            </a:r>
          </a:p>
        </p:txBody>
      </p:sp>
      <p:sp>
        <p:nvSpPr>
          <p:cNvPr id="3" name="Content Placeholder 2">
            <a:extLst>
              <a:ext uri="{FF2B5EF4-FFF2-40B4-BE49-F238E27FC236}">
                <a16:creationId xmlns:a16="http://schemas.microsoft.com/office/drawing/2014/main" id="{DACC8FDA-66F5-0D53-D0D7-825FCCCA808F}"/>
              </a:ext>
            </a:extLst>
          </p:cNvPr>
          <p:cNvSpPr>
            <a:spLocks noGrp="1"/>
          </p:cNvSpPr>
          <p:nvPr>
            <p:ph idx="1"/>
          </p:nvPr>
        </p:nvSpPr>
        <p:spPr/>
        <p:txBody>
          <a:bodyPr>
            <a:noAutofit/>
          </a:bodyPr>
          <a:lstStyle/>
          <a:p>
            <a:pPr marL="0" indent="0">
              <a:spcBef>
                <a:spcPts val="0"/>
              </a:spcBef>
              <a:buNone/>
              <a:tabLst>
                <a:tab pos="914400" algn="l"/>
              </a:tabLst>
            </a:pPr>
            <a:r>
              <a:rPr lang="en-US" sz="4000" dirty="0">
                <a:effectLst/>
                <a:ea typeface="Times New Roman" panose="02020603050405020304" pitchFamily="18" charset="0"/>
                <a:cs typeface="Aptos" panose="020B0004020202020204" pitchFamily="34" charset="0"/>
              </a:rPr>
              <a:t>Private foundation partners want to help you: </a:t>
            </a:r>
          </a:p>
          <a:p>
            <a:pPr marL="857250" indent="-857250">
              <a:spcBef>
                <a:spcPts val="0"/>
              </a:spcBef>
              <a:buAutoNum type="romanLcParenBoth"/>
              <a:tabLst>
                <a:tab pos="914400" algn="l"/>
              </a:tabLst>
            </a:pPr>
            <a:r>
              <a:rPr lang="en-US" sz="4000" dirty="0">
                <a:effectLst/>
                <a:ea typeface="Times New Roman" panose="02020603050405020304" pitchFamily="18" charset="0"/>
                <a:cs typeface="Aptos" panose="020B0004020202020204" pitchFamily="34" charset="0"/>
              </a:rPr>
              <a:t>get a project off the ground, so it can be self-sustaining; </a:t>
            </a:r>
          </a:p>
          <a:p>
            <a:pPr marL="857250" indent="-857250">
              <a:spcBef>
                <a:spcPts val="0"/>
              </a:spcBef>
              <a:buAutoNum type="romanLcParenBoth"/>
              <a:tabLst>
                <a:tab pos="914400" algn="l"/>
              </a:tabLst>
            </a:pPr>
            <a:r>
              <a:rPr lang="en-US" sz="4000" dirty="0">
                <a:effectLst/>
                <a:ea typeface="Times New Roman" panose="02020603050405020304" pitchFamily="18" charset="0"/>
                <a:cs typeface="Aptos" panose="020B0004020202020204" pitchFamily="34" charset="0"/>
              </a:rPr>
              <a:t>achieve discrete outcomes that meet one of the funder’s </a:t>
            </a:r>
            <a:r>
              <a:rPr lang="en-US" sz="4000" dirty="0">
                <a:ea typeface="Times New Roman" panose="02020603050405020304" pitchFamily="18" charset="0"/>
                <a:cs typeface="Aptos" panose="020B0004020202020204" pitchFamily="34" charset="0"/>
              </a:rPr>
              <a:t>philanthropic</a:t>
            </a:r>
            <a:r>
              <a:rPr lang="en-US" sz="4000" dirty="0">
                <a:effectLst/>
                <a:ea typeface="Times New Roman" panose="02020603050405020304" pitchFamily="18" charset="0"/>
                <a:cs typeface="Aptos" panose="020B0004020202020204" pitchFamily="34" charset="0"/>
              </a:rPr>
              <a:t> goals; and/or </a:t>
            </a:r>
          </a:p>
          <a:p>
            <a:pPr marL="857250" indent="-857250">
              <a:spcBef>
                <a:spcPts val="0"/>
              </a:spcBef>
              <a:buAutoNum type="romanLcParenBoth"/>
              <a:tabLst>
                <a:tab pos="914400" algn="l"/>
              </a:tabLst>
            </a:pPr>
            <a:r>
              <a:rPr lang="en-US" sz="4000" dirty="0">
                <a:effectLst/>
                <a:ea typeface="Times New Roman" panose="02020603050405020304" pitchFamily="18" charset="0"/>
                <a:cs typeface="Aptos" panose="020B0004020202020204" pitchFamily="34" charset="0"/>
              </a:rPr>
              <a:t>secure preliminary data to support a larger proposal to a public agency.</a:t>
            </a:r>
            <a:endParaRPr lang="en-US" sz="4000" dirty="0">
              <a:effectLst/>
              <a:ea typeface="Aptos" panose="020B0004020202020204" pitchFamily="34" charset="0"/>
              <a:cs typeface="Aptos" panose="020B0004020202020204" pitchFamily="34" charset="0"/>
            </a:endParaRPr>
          </a:p>
        </p:txBody>
      </p:sp>
      <p:sp>
        <p:nvSpPr>
          <p:cNvPr id="4" name="Footer Placeholder 3">
            <a:extLst>
              <a:ext uri="{FF2B5EF4-FFF2-40B4-BE49-F238E27FC236}">
                <a16:creationId xmlns:a16="http://schemas.microsoft.com/office/drawing/2014/main" id="{90C55E1B-99FD-3EAD-3B4D-EE7C9F16EF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OSU Foundation</a:t>
            </a:r>
          </a:p>
        </p:txBody>
      </p:sp>
      <p:sp>
        <p:nvSpPr>
          <p:cNvPr id="5" name="Slide Number Placeholder 4">
            <a:extLst>
              <a:ext uri="{FF2B5EF4-FFF2-40B4-BE49-F238E27FC236}">
                <a16:creationId xmlns:a16="http://schemas.microsoft.com/office/drawing/2014/main" id="{F5D9C509-BE78-A299-3C0A-F8666FB33D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077B2-A7C4-4AF6-A32C-182AB359BEA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232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633471"/>
            <a:ext cx="10058400" cy="1068228"/>
          </a:xfrm>
        </p:spPr>
        <p:txBody>
          <a:bodyPr>
            <a:normAutofit fontScale="90000"/>
          </a:bodyPr>
          <a:lstStyle/>
          <a:p>
            <a:r>
              <a:rPr lang="en-US"/>
              <a:t>Contact us</a:t>
            </a:r>
          </a:p>
        </p:txBody>
      </p:sp>
      <p:pic>
        <p:nvPicPr>
          <p:cNvPr id="7" name="Picture 6" descr="A picture containing clothing, human face, person, smile&#10;&#10;Description automatically generated">
            <a:extLst>
              <a:ext uri="{FF2B5EF4-FFF2-40B4-BE49-F238E27FC236}">
                <a16:creationId xmlns:a16="http://schemas.microsoft.com/office/drawing/2014/main" id="{55AFBA3C-61DE-027B-501D-0C2B08AEA0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30" t="2509" r="17751" b="36349"/>
          <a:stretch/>
        </p:blipFill>
        <p:spPr>
          <a:xfrm>
            <a:off x="4064247" y="4238397"/>
            <a:ext cx="1506411" cy="1487538"/>
          </a:xfrm>
          <a:prstGeom prst="ellipse">
            <a:avLst/>
          </a:prstGeom>
        </p:spPr>
      </p:pic>
      <p:sp>
        <p:nvSpPr>
          <p:cNvPr id="3" name="Subtitle 2"/>
          <p:cNvSpPr>
            <a:spLocks noGrp="1"/>
          </p:cNvSpPr>
          <p:nvPr>
            <p:ph type="subTitle" idx="1"/>
          </p:nvPr>
        </p:nvSpPr>
        <p:spPr>
          <a:xfrm>
            <a:off x="1066800" y="2391427"/>
            <a:ext cx="5029199" cy="432687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DC4405"/>
                </a:solidFill>
                <a:effectLst/>
                <a:uLnTx/>
                <a:uFillTx/>
                <a:latin typeface="Georgia" panose="02040502050405020303" pitchFamily="18" charset="0"/>
              </a:rPr>
              <a:t>Paul DuBois,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DC4405"/>
                </a:solidFill>
                <a:effectLst/>
                <a:uLnTx/>
                <a:uFillTx/>
                <a:latin typeface="Veranda"/>
                <a:ea typeface="+mn-ea"/>
                <a:cs typeface="+mn-cs"/>
                <a:hlinkClick r:id="rId4"/>
              </a:rPr>
              <a:t>Paul.DuBois@osufoundation.org</a:t>
            </a:r>
            <a:r>
              <a:rPr kumimoji="0" lang="en-US" b="0" i="0" u="none" strike="noStrike" kern="1200" cap="none" spc="0" normalizeH="0" baseline="0" noProof="0" dirty="0">
                <a:ln>
                  <a:noFill/>
                </a:ln>
                <a:solidFill>
                  <a:srgbClr val="DC4405"/>
                </a:solidFill>
                <a:effectLst/>
                <a:uLnTx/>
                <a:uFillTx/>
                <a:latin typeface="Veranda"/>
                <a:ea typeface="+mn-ea"/>
                <a:cs typeface="+mn-cs"/>
              </a:rPr>
              <a:t> </a:t>
            </a:r>
          </a:p>
          <a:p>
            <a:endParaRPr lang="en-US" dirty="0">
              <a:latin typeface="Veranda"/>
            </a:endParaRPr>
          </a:p>
          <a:p>
            <a:r>
              <a:rPr lang="en-US" b="1" dirty="0">
                <a:solidFill>
                  <a:schemeClr val="tx1"/>
                </a:solidFill>
                <a:latin typeface="Georgia" panose="02040502050405020303" pitchFamily="18" charset="0"/>
              </a:rPr>
              <a:t>Adeline Hull, Coordinator</a:t>
            </a:r>
          </a:p>
          <a:p>
            <a:r>
              <a:rPr lang="en-US" dirty="0">
                <a:latin typeface="Veranda"/>
                <a:hlinkClick r:id="rId5"/>
              </a:rPr>
              <a:t>Adeline.Hull@osufoundation.org</a:t>
            </a:r>
            <a:endParaRPr lang="en-US" dirty="0">
              <a:latin typeface="Veranda"/>
            </a:endParaRPr>
          </a:p>
          <a:p>
            <a:r>
              <a:rPr lang="en-US" sz="1800" i="1" dirty="0">
                <a:latin typeface="Veranda"/>
              </a:rPr>
              <a:t>Contact me with your questions!  </a:t>
            </a:r>
          </a:p>
        </p:txBody>
      </p:sp>
      <p:sp>
        <p:nvSpPr>
          <p:cNvPr id="14" name="Subtitle 2"/>
          <p:cNvSpPr txBox="1">
            <a:spLocks/>
          </p:cNvSpPr>
          <p:nvPr/>
        </p:nvSpPr>
        <p:spPr>
          <a:xfrm>
            <a:off x="6469052" y="2373650"/>
            <a:ext cx="4970442" cy="3833102"/>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solidFill>
                  <a:schemeClr val="tx1"/>
                </a:solidFill>
                <a:latin typeface="Georgia" panose="02040502050405020303" pitchFamily="18" charset="0"/>
              </a:rPr>
              <a:t>Elizabeth Ocampo, Director</a:t>
            </a:r>
          </a:p>
          <a:p>
            <a:r>
              <a:rPr lang="en-US" dirty="0">
                <a:latin typeface="Veranda"/>
                <a:hlinkClick r:id="rId6"/>
              </a:rPr>
              <a:t>Elizabeth.Ocampo@osufoundation.org</a:t>
            </a:r>
            <a:endParaRPr lang="en-US" dirty="0">
              <a:latin typeface="Veranda"/>
            </a:endParaRPr>
          </a:p>
          <a:p>
            <a:endParaRPr lang="en-US" dirty="0">
              <a:latin typeface="Veranda"/>
            </a:endParaRPr>
          </a:p>
          <a:p>
            <a:r>
              <a:rPr lang="en-US" b="1" dirty="0"/>
              <a:t>Emily Payne, Assistant Director</a:t>
            </a:r>
          </a:p>
          <a:p>
            <a:r>
              <a:rPr lang="en-US" dirty="0">
                <a:latin typeface="Veranda"/>
                <a:hlinkClick r:id="rId7"/>
              </a:rPr>
              <a:t>Emily.Payne@osufoundation.org</a:t>
            </a:r>
            <a:r>
              <a:rPr lang="en-US" dirty="0">
                <a:latin typeface="Veranda"/>
              </a:rPr>
              <a:t> </a:t>
            </a:r>
          </a:p>
          <a:p>
            <a:endParaRPr lang="en-US" sz="1800" dirty="0">
              <a:latin typeface="Veranda"/>
            </a:endParaRPr>
          </a:p>
        </p:txBody>
      </p:sp>
      <p:pic>
        <p:nvPicPr>
          <p:cNvPr id="6" name="Graphic 5" descr="Badge New with solid fill">
            <a:extLst>
              <a:ext uri="{FF2B5EF4-FFF2-40B4-BE49-F238E27FC236}">
                <a16:creationId xmlns:a16="http://schemas.microsoft.com/office/drawing/2014/main" id="{50006626-2CF5-9051-18C2-812F26C32D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627" y="3996114"/>
            <a:ext cx="588173" cy="588173"/>
          </a:xfrm>
          <a:prstGeom prst="rect">
            <a:avLst/>
          </a:prstGeom>
        </p:spPr>
      </p:pic>
      <p:sp>
        <p:nvSpPr>
          <p:cNvPr id="8" name="TextBox 7">
            <a:extLst>
              <a:ext uri="{FF2B5EF4-FFF2-40B4-BE49-F238E27FC236}">
                <a16:creationId xmlns:a16="http://schemas.microsoft.com/office/drawing/2014/main" id="{6E77C2AC-603F-9E80-8D8C-51E9413BE9E9}"/>
              </a:ext>
            </a:extLst>
          </p:cNvPr>
          <p:cNvSpPr txBox="1"/>
          <p:nvPr/>
        </p:nvSpPr>
        <p:spPr>
          <a:xfrm>
            <a:off x="955704" y="1400223"/>
            <a:ext cx="9547196" cy="584775"/>
          </a:xfrm>
          <a:prstGeom prst="rect">
            <a:avLst/>
          </a:prstGeom>
          <a:noFill/>
        </p:spPr>
        <p:txBody>
          <a:bodyPr wrap="square" rtlCol="0">
            <a:spAutoFit/>
          </a:bodyPr>
          <a:lstStyle/>
          <a:p>
            <a:r>
              <a:rPr lang="en-US" sz="3200" b="1">
                <a:solidFill>
                  <a:schemeClr val="tx2"/>
                </a:solidFill>
              </a:rPr>
              <a:t>www.fororegonstate.org/foundationrelations</a:t>
            </a:r>
          </a:p>
        </p:txBody>
      </p:sp>
    </p:spTree>
    <p:extLst>
      <p:ext uri="{BB962C8B-B14F-4D97-AF65-F5344CB8AC3E}">
        <p14:creationId xmlns:p14="http://schemas.microsoft.com/office/powerpoint/2010/main" val="341054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42</a:t>
            </a:fld>
            <a:endParaRPr lang="en-US"/>
          </a:p>
        </p:txBody>
      </p:sp>
      <p:sp>
        <p:nvSpPr>
          <p:cNvPr id="11" name="Title 10"/>
          <p:cNvSpPr>
            <a:spLocks noGrp="1"/>
          </p:cNvSpPr>
          <p:nvPr>
            <p:ph type="ctrTitle"/>
          </p:nvPr>
        </p:nvSpPr>
        <p:spPr>
          <a:xfrm>
            <a:off x="1098123" y="2569028"/>
            <a:ext cx="4997877" cy="2851373"/>
          </a:xfrm>
        </p:spPr>
        <p:txBody>
          <a:bodyPr/>
          <a:lstStyle/>
          <a:p>
            <a:r>
              <a:rPr lang="en-US"/>
              <a:t>Questions?</a:t>
            </a:r>
          </a:p>
        </p:txBody>
      </p:sp>
    </p:spTree>
    <p:extLst>
      <p:ext uri="{BB962C8B-B14F-4D97-AF65-F5344CB8AC3E}">
        <p14:creationId xmlns:p14="http://schemas.microsoft.com/office/powerpoint/2010/main" val="247632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E762-B217-F326-E49E-173BE97B18E6}"/>
              </a:ext>
            </a:extLst>
          </p:cNvPr>
          <p:cNvSpPr>
            <a:spLocks noGrp="1"/>
          </p:cNvSpPr>
          <p:nvPr>
            <p:ph type="title"/>
          </p:nvPr>
        </p:nvSpPr>
        <p:spPr/>
        <p:txBody>
          <a:bodyPr/>
          <a:lstStyle/>
          <a:p>
            <a:r>
              <a:rPr lang="en-US" b="1" dirty="0">
                <a:solidFill>
                  <a:srgbClr val="00859B"/>
                </a:solidFill>
                <a:latin typeface="Rufina-Stencil-Bold"/>
              </a:rPr>
              <a:t>Foundation</a:t>
            </a:r>
            <a:r>
              <a:rPr lang="en-US" b="1" dirty="0">
                <a:solidFill>
                  <a:schemeClr val="accent5"/>
                </a:solidFill>
                <a:latin typeface="Rufina-Stencil-Bold"/>
              </a:rPr>
              <a:t> Relations Services</a:t>
            </a:r>
            <a:br>
              <a:rPr lang="en-US" b="1" dirty="0">
                <a:solidFill>
                  <a:schemeClr val="accent5"/>
                </a:solidFill>
                <a:latin typeface="Rufina-Stencil-Bold"/>
              </a:rPr>
            </a:br>
            <a:r>
              <a:rPr lang="en-US" dirty="0"/>
              <a:t>Prospect Research</a:t>
            </a:r>
          </a:p>
        </p:txBody>
      </p:sp>
      <p:sp>
        <p:nvSpPr>
          <p:cNvPr id="8" name="Content Placeholder 7">
            <a:extLst>
              <a:ext uri="{FF2B5EF4-FFF2-40B4-BE49-F238E27FC236}">
                <a16:creationId xmlns:a16="http://schemas.microsoft.com/office/drawing/2014/main" id="{9CFCFB33-0F88-B6DC-AE28-E6BFE9DFC84C}"/>
              </a:ext>
            </a:extLst>
          </p:cNvPr>
          <p:cNvSpPr>
            <a:spLocks noGrp="1"/>
          </p:cNvSpPr>
          <p:nvPr>
            <p:ph idx="1"/>
          </p:nvPr>
        </p:nvSpPr>
        <p:spPr/>
        <p:txBody>
          <a:bodyPr vert="horz" lIns="91440" tIns="45720" rIns="91440" bIns="45720" rtlCol="0" anchor="t">
            <a:normAutofit/>
          </a:bodyPr>
          <a:lstStyle/>
          <a:p>
            <a:pPr marL="0" indent="0">
              <a:buNone/>
            </a:pPr>
            <a:r>
              <a:rPr lang="en-US" sz="3000" b="0" i="0">
                <a:solidFill>
                  <a:srgbClr val="000000"/>
                </a:solidFill>
                <a:effectLst/>
                <a:latin typeface="Veranda"/>
              </a:rPr>
              <a:t>We research prospective private foundations to ensure that the proposed private foundation is a good match for a particular project. We also help identify prospective funders for projects.</a:t>
            </a:r>
          </a:p>
          <a:p>
            <a:endParaRPr lang="en-US" sz="3000">
              <a:solidFill>
                <a:srgbClr val="000000"/>
              </a:solidFill>
              <a:latin typeface="Veranda"/>
            </a:endParaRPr>
          </a:p>
          <a:p>
            <a:pPr marL="0" indent="0">
              <a:buNone/>
            </a:pPr>
            <a:r>
              <a:rPr lang="en-US" sz="3000">
                <a:solidFill>
                  <a:srgbClr val="000000"/>
                </a:solidFill>
                <a:latin typeface="Veranda"/>
              </a:rPr>
              <a:t>TOOLS: </a:t>
            </a:r>
          </a:p>
          <a:p>
            <a:pPr lvl="1"/>
            <a:r>
              <a:rPr lang="en-US" sz="3000">
                <a:solidFill>
                  <a:srgbClr val="000000"/>
                </a:solidFill>
                <a:latin typeface="Veranda"/>
              </a:rPr>
              <a:t>RFP Newsletter </a:t>
            </a:r>
            <a:r>
              <a:rPr lang="en-US" sz="3000">
                <a:solidFill>
                  <a:srgbClr val="000000"/>
                </a:solidFill>
                <a:latin typeface="Veranda"/>
                <a:hlinkClick r:id="rId3"/>
              </a:rPr>
              <a:t>www.fororegonstate.org/fundingopportunities</a:t>
            </a:r>
            <a:endParaRPr lang="en-US" sz="3000">
              <a:solidFill>
                <a:srgbClr val="000000"/>
              </a:solidFill>
              <a:latin typeface="Veranda"/>
            </a:endParaRPr>
          </a:p>
          <a:p>
            <a:pPr lvl="1"/>
            <a:r>
              <a:rPr lang="en-US" sz="3000" err="1">
                <a:solidFill>
                  <a:srgbClr val="000000"/>
                </a:solidFill>
                <a:latin typeface="Veranda"/>
              </a:rPr>
              <a:t>GrantForward</a:t>
            </a:r>
            <a:r>
              <a:rPr lang="en-US" sz="3000">
                <a:solidFill>
                  <a:srgbClr val="000000"/>
                </a:solidFill>
                <a:latin typeface="Veranda"/>
              </a:rPr>
              <a:t> </a:t>
            </a:r>
            <a:r>
              <a:rPr lang="en-US" sz="3000">
                <a:solidFill>
                  <a:srgbClr val="000000"/>
                </a:solidFill>
                <a:latin typeface="Veranda"/>
                <a:hlinkClick r:id="rId4"/>
              </a:rPr>
              <a:t>https://guides.library.oregonstate.edu/grants</a:t>
            </a:r>
            <a:r>
              <a:rPr lang="en-US" sz="3000">
                <a:solidFill>
                  <a:srgbClr val="000000"/>
                </a:solidFill>
                <a:latin typeface="Veranda"/>
              </a:rPr>
              <a:t> </a:t>
            </a:r>
          </a:p>
          <a:p>
            <a:pPr marL="0" indent="0">
              <a:buNone/>
            </a:pPr>
            <a:endParaRPr lang="en-US" sz="3000">
              <a:solidFill>
                <a:srgbClr val="000000"/>
              </a:solidFill>
              <a:latin typeface="Veranda"/>
            </a:endParaRPr>
          </a:p>
          <a:p>
            <a:pPr marL="0" indent="0">
              <a:buNone/>
            </a:pPr>
            <a:endParaRPr lang="en-US" sz="3000">
              <a:solidFill>
                <a:srgbClr val="000000"/>
              </a:solidFill>
              <a:latin typeface="Veranda"/>
            </a:endParaRPr>
          </a:p>
        </p:txBody>
      </p:sp>
      <p:sp>
        <p:nvSpPr>
          <p:cNvPr id="5" name="Footer Placeholder 4">
            <a:extLst>
              <a:ext uri="{FF2B5EF4-FFF2-40B4-BE49-F238E27FC236}">
                <a16:creationId xmlns:a16="http://schemas.microsoft.com/office/drawing/2014/main" id="{9517B957-7F9A-82B6-70C9-EFCA48B827D4}"/>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BA8135AE-6F9D-D475-F358-88320B43C5D1}"/>
              </a:ext>
            </a:extLst>
          </p:cNvPr>
          <p:cNvSpPr>
            <a:spLocks noGrp="1"/>
          </p:cNvSpPr>
          <p:nvPr>
            <p:ph type="sldNum" sz="quarter" idx="12"/>
          </p:nvPr>
        </p:nvSpPr>
        <p:spPr/>
        <p:txBody>
          <a:bodyPr/>
          <a:lstStyle/>
          <a:p>
            <a:fld id="{AAB6004F-53F9-E74D-AC89-56EA63355CB3}" type="slidenum">
              <a:rPr lang="en-US" smtClean="0"/>
              <a:pPr/>
              <a:t>5</a:t>
            </a:fld>
            <a:endParaRPr lang="en-US"/>
          </a:p>
        </p:txBody>
      </p:sp>
      <p:pic>
        <p:nvPicPr>
          <p:cNvPr id="10" name="Graphic 9" descr="Magnifying glass with solid fill">
            <a:extLst>
              <a:ext uri="{FF2B5EF4-FFF2-40B4-BE49-F238E27FC236}">
                <a16:creationId xmlns:a16="http://schemas.microsoft.com/office/drawing/2014/main" id="{A121541A-82E9-E077-562F-BA9F7DEACB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0" y="469106"/>
            <a:ext cx="1612900" cy="1612900"/>
          </a:xfrm>
          <a:prstGeom prst="rect">
            <a:avLst/>
          </a:prstGeom>
        </p:spPr>
      </p:pic>
    </p:spTree>
    <p:extLst>
      <p:ext uri="{BB962C8B-B14F-4D97-AF65-F5344CB8AC3E}">
        <p14:creationId xmlns:p14="http://schemas.microsoft.com/office/powerpoint/2010/main" val="11812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8B34-7138-04BF-09BB-162636638531}"/>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Relationship Management</a:t>
            </a:r>
          </a:p>
        </p:txBody>
      </p:sp>
      <p:sp>
        <p:nvSpPr>
          <p:cNvPr id="6" name="Content Placeholder 5">
            <a:extLst>
              <a:ext uri="{FF2B5EF4-FFF2-40B4-BE49-F238E27FC236}">
                <a16:creationId xmlns:a16="http://schemas.microsoft.com/office/drawing/2014/main" id="{398777B4-AE4F-F4AD-731A-38CD3DD3E794}"/>
              </a:ext>
            </a:extLst>
          </p:cNvPr>
          <p:cNvSpPr>
            <a:spLocks noGrp="1"/>
          </p:cNvSpPr>
          <p:nvPr>
            <p:ph idx="1"/>
          </p:nvPr>
        </p:nvSpPr>
        <p:spPr>
          <a:xfrm>
            <a:off x="838200" y="2374899"/>
            <a:ext cx="10515600" cy="3802063"/>
          </a:xfrm>
        </p:spPr>
        <p:txBody>
          <a:bodyPr>
            <a:normAutofit/>
          </a:bodyPr>
          <a:lstStyle/>
          <a:p>
            <a:pPr marL="0" indent="0">
              <a:buNone/>
            </a:pPr>
            <a:r>
              <a:rPr lang="en-US" sz="3200"/>
              <a:t>We work with and engage individual foundations on behalf of OSU, including attending training, obtaining technical information, and providing stewardship.</a:t>
            </a:r>
          </a:p>
        </p:txBody>
      </p:sp>
      <p:sp>
        <p:nvSpPr>
          <p:cNvPr id="4" name="Footer Placeholder 3">
            <a:extLst>
              <a:ext uri="{FF2B5EF4-FFF2-40B4-BE49-F238E27FC236}">
                <a16:creationId xmlns:a16="http://schemas.microsoft.com/office/drawing/2014/main" id="{89B80C01-5038-9485-C4FE-EF61DB349552}"/>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38B014B-83B1-DF23-4E60-3484044ACCEC}"/>
              </a:ext>
            </a:extLst>
          </p:cNvPr>
          <p:cNvSpPr>
            <a:spLocks noGrp="1"/>
          </p:cNvSpPr>
          <p:nvPr>
            <p:ph type="sldNum" sz="quarter" idx="12"/>
          </p:nvPr>
        </p:nvSpPr>
        <p:spPr/>
        <p:txBody>
          <a:bodyPr/>
          <a:lstStyle/>
          <a:p>
            <a:fld id="{AAB6004F-53F9-E74D-AC89-56EA63355CB3}" type="slidenum">
              <a:rPr lang="en-US" smtClean="0"/>
              <a:pPr/>
              <a:t>6</a:t>
            </a:fld>
            <a:endParaRPr lang="en-US"/>
          </a:p>
        </p:txBody>
      </p:sp>
      <p:pic>
        <p:nvPicPr>
          <p:cNvPr id="28" name="Graphic 27" descr="Online meeting with solid fill">
            <a:extLst>
              <a:ext uri="{FF2B5EF4-FFF2-40B4-BE49-F238E27FC236}">
                <a16:creationId xmlns:a16="http://schemas.microsoft.com/office/drawing/2014/main" id="{16470740-AFFC-DB25-8933-1D149B67D8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00" y="3949700"/>
            <a:ext cx="2108200" cy="2108200"/>
          </a:xfrm>
          <a:prstGeom prst="rect">
            <a:avLst/>
          </a:prstGeom>
        </p:spPr>
      </p:pic>
      <p:pic>
        <p:nvPicPr>
          <p:cNvPr id="30" name="Graphic 29" descr="Boardroom with solid fill">
            <a:extLst>
              <a:ext uri="{FF2B5EF4-FFF2-40B4-BE49-F238E27FC236}">
                <a16:creationId xmlns:a16="http://schemas.microsoft.com/office/drawing/2014/main" id="{E2F37AF7-6116-60FC-BC45-FBE5C5B77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28100" y="4117974"/>
            <a:ext cx="2108200" cy="2108200"/>
          </a:xfrm>
          <a:prstGeom prst="rect">
            <a:avLst/>
          </a:prstGeom>
        </p:spPr>
      </p:pic>
    </p:spTree>
    <p:extLst>
      <p:ext uri="{BB962C8B-B14F-4D97-AF65-F5344CB8AC3E}">
        <p14:creationId xmlns:p14="http://schemas.microsoft.com/office/powerpoint/2010/main" val="51512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5EDF-7CE8-7231-3B92-D5871F8E7EF1}"/>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Proposal Review, Editing, Submission</a:t>
            </a:r>
          </a:p>
        </p:txBody>
      </p:sp>
      <p:sp>
        <p:nvSpPr>
          <p:cNvPr id="6" name="Content Placeholder 5">
            <a:extLst>
              <a:ext uri="{FF2B5EF4-FFF2-40B4-BE49-F238E27FC236}">
                <a16:creationId xmlns:a16="http://schemas.microsoft.com/office/drawing/2014/main" id="{53587398-92B3-BCD8-19CF-2CAF5939A6F5}"/>
              </a:ext>
            </a:extLst>
          </p:cNvPr>
          <p:cNvSpPr>
            <a:spLocks noGrp="1"/>
          </p:cNvSpPr>
          <p:nvPr>
            <p:ph idx="1"/>
          </p:nvPr>
        </p:nvSpPr>
        <p:spPr/>
        <p:txBody>
          <a:bodyPr/>
          <a:lstStyle/>
          <a:p>
            <a:endParaRPr lang="en-US" b="0" i="0">
              <a:solidFill>
                <a:srgbClr val="000000"/>
              </a:solidFill>
              <a:effectLst/>
              <a:latin typeface="Veranda"/>
            </a:endParaRPr>
          </a:p>
          <a:p>
            <a:r>
              <a:rPr lang="en-US" sz="3200" b="0" i="0">
                <a:solidFill>
                  <a:srgbClr val="000000"/>
                </a:solidFill>
                <a:effectLst/>
                <a:latin typeface="Veranda"/>
              </a:rPr>
              <a:t>Proposal reviews are tailored to meet your needs. We provide reviews ranging from critiques of the written narrative to final proofreading. </a:t>
            </a:r>
          </a:p>
          <a:p>
            <a:endParaRPr lang="en-US" sz="3200">
              <a:solidFill>
                <a:srgbClr val="000000"/>
              </a:solidFill>
              <a:latin typeface="Veranda"/>
            </a:endParaRPr>
          </a:p>
          <a:p>
            <a:r>
              <a:rPr lang="en-US" sz="3200" b="0" i="0">
                <a:solidFill>
                  <a:srgbClr val="000000"/>
                </a:solidFill>
                <a:effectLst/>
                <a:latin typeface="Veranda"/>
              </a:rPr>
              <a:t>When requesting a review, please contact the office at least </a:t>
            </a:r>
            <a:r>
              <a:rPr lang="en-US" sz="3200" b="1" i="0">
                <a:solidFill>
                  <a:srgbClr val="000000"/>
                </a:solidFill>
                <a:effectLst/>
                <a:latin typeface="Veranda"/>
              </a:rPr>
              <a:t>six business days</a:t>
            </a:r>
            <a:r>
              <a:rPr lang="en-US" sz="3200" b="0" i="0">
                <a:solidFill>
                  <a:srgbClr val="000000"/>
                </a:solidFill>
                <a:effectLst/>
                <a:latin typeface="Veranda"/>
              </a:rPr>
              <a:t> before the deadline. Reviews are provided on proposals requesting at least $10,000.</a:t>
            </a:r>
            <a:endParaRPr lang="en-US" sz="3200">
              <a:latin typeface="Veranda"/>
            </a:endParaRPr>
          </a:p>
        </p:txBody>
      </p:sp>
      <p:sp>
        <p:nvSpPr>
          <p:cNvPr id="4" name="Footer Placeholder 3">
            <a:extLst>
              <a:ext uri="{FF2B5EF4-FFF2-40B4-BE49-F238E27FC236}">
                <a16:creationId xmlns:a16="http://schemas.microsoft.com/office/drawing/2014/main" id="{0C908B14-2762-99C6-B851-28C6B4A362B7}"/>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B170B4F-1388-9ED5-2C2C-3310C2439168}"/>
              </a:ext>
            </a:extLst>
          </p:cNvPr>
          <p:cNvSpPr>
            <a:spLocks noGrp="1"/>
          </p:cNvSpPr>
          <p:nvPr>
            <p:ph type="sldNum" sz="quarter" idx="12"/>
          </p:nvPr>
        </p:nvSpPr>
        <p:spPr/>
        <p:txBody>
          <a:bodyPr/>
          <a:lstStyle/>
          <a:p>
            <a:fld id="{AAB6004F-53F9-E74D-AC89-56EA63355CB3}" type="slidenum">
              <a:rPr lang="en-US" smtClean="0"/>
              <a:pPr/>
              <a:t>7</a:t>
            </a:fld>
            <a:endParaRPr lang="en-US"/>
          </a:p>
        </p:txBody>
      </p:sp>
      <p:pic>
        <p:nvPicPr>
          <p:cNvPr id="8" name="Graphic 7" descr="Typewriter with solid fill">
            <a:extLst>
              <a:ext uri="{FF2B5EF4-FFF2-40B4-BE49-F238E27FC236}">
                <a16:creationId xmlns:a16="http://schemas.microsoft.com/office/drawing/2014/main" id="{036573FF-F7D2-F0F0-90EC-474990787D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7399" y="419099"/>
            <a:ext cx="1833563" cy="1833563"/>
          </a:xfrm>
          <a:prstGeom prst="rect">
            <a:avLst/>
          </a:prstGeom>
        </p:spPr>
      </p:pic>
    </p:spTree>
    <p:extLst>
      <p:ext uri="{BB962C8B-B14F-4D97-AF65-F5344CB8AC3E}">
        <p14:creationId xmlns:p14="http://schemas.microsoft.com/office/powerpoint/2010/main" val="115440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4E8C-275D-4541-A909-3DCABDE6A749}"/>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Post-Award Reporting </a:t>
            </a:r>
          </a:p>
        </p:txBody>
      </p:sp>
      <p:sp>
        <p:nvSpPr>
          <p:cNvPr id="6" name="Content Placeholder 5">
            <a:extLst>
              <a:ext uri="{FF2B5EF4-FFF2-40B4-BE49-F238E27FC236}">
                <a16:creationId xmlns:a16="http://schemas.microsoft.com/office/drawing/2014/main" id="{71A76296-663B-DD91-EECC-58B696B56635}"/>
              </a:ext>
            </a:extLst>
          </p:cNvPr>
          <p:cNvSpPr>
            <a:spLocks noGrp="1"/>
          </p:cNvSpPr>
          <p:nvPr>
            <p:ph idx="1"/>
          </p:nvPr>
        </p:nvSpPr>
        <p:spPr/>
        <p:txBody>
          <a:bodyPr>
            <a:normAutofit/>
          </a:bodyPr>
          <a:lstStyle/>
          <a:p>
            <a:pPr marL="0" indent="0">
              <a:buNone/>
            </a:pPr>
            <a:endParaRPr lang="en-US" sz="3600"/>
          </a:p>
          <a:p>
            <a:pPr marL="0" indent="0">
              <a:buNone/>
            </a:pPr>
            <a:r>
              <a:rPr lang="en-US" sz="3600"/>
              <a:t>We track final reporting deadlines and coordinate with applicants on report submissions.</a:t>
            </a:r>
          </a:p>
        </p:txBody>
      </p:sp>
      <p:sp>
        <p:nvSpPr>
          <p:cNvPr id="4" name="Footer Placeholder 3">
            <a:extLst>
              <a:ext uri="{FF2B5EF4-FFF2-40B4-BE49-F238E27FC236}">
                <a16:creationId xmlns:a16="http://schemas.microsoft.com/office/drawing/2014/main" id="{5ADA7E6C-CB28-8BB1-3B9F-4C0F38D142F3}"/>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1D3020D-A116-026D-5261-663B52740624}"/>
              </a:ext>
            </a:extLst>
          </p:cNvPr>
          <p:cNvSpPr>
            <a:spLocks noGrp="1"/>
          </p:cNvSpPr>
          <p:nvPr>
            <p:ph type="sldNum" sz="quarter" idx="12"/>
          </p:nvPr>
        </p:nvSpPr>
        <p:spPr/>
        <p:txBody>
          <a:bodyPr/>
          <a:lstStyle/>
          <a:p>
            <a:fld id="{AAB6004F-53F9-E74D-AC89-56EA63355CB3}" type="slidenum">
              <a:rPr lang="en-US" smtClean="0"/>
              <a:pPr/>
              <a:t>8</a:t>
            </a:fld>
            <a:endParaRPr lang="en-US"/>
          </a:p>
        </p:txBody>
      </p:sp>
      <p:pic>
        <p:nvPicPr>
          <p:cNvPr id="8" name="Graphic 7" descr="Document with solid fill">
            <a:extLst>
              <a:ext uri="{FF2B5EF4-FFF2-40B4-BE49-F238E27FC236}">
                <a16:creationId xmlns:a16="http://schemas.microsoft.com/office/drawing/2014/main" id="{F58B6D26-E755-7527-BCBE-F4F04C394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99" y="4025900"/>
            <a:ext cx="2151063" cy="2151063"/>
          </a:xfrm>
          <a:prstGeom prst="rect">
            <a:avLst/>
          </a:prstGeom>
        </p:spPr>
      </p:pic>
      <p:pic>
        <p:nvPicPr>
          <p:cNvPr id="10" name="Graphic 9" descr="Monthly calendar with solid fill">
            <a:extLst>
              <a:ext uri="{FF2B5EF4-FFF2-40B4-BE49-F238E27FC236}">
                <a16:creationId xmlns:a16="http://schemas.microsoft.com/office/drawing/2014/main" id="{8953414E-903E-5276-F948-998EAC7456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1460" y="4075111"/>
            <a:ext cx="2151063" cy="2151063"/>
          </a:xfrm>
          <a:prstGeom prst="rect">
            <a:avLst/>
          </a:prstGeom>
        </p:spPr>
      </p:pic>
    </p:spTree>
    <p:extLst>
      <p:ext uri="{BB962C8B-B14F-4D97-AF65-F5344CB8AC3E}">
        <p14:creationId xmlns:p14="http://schemas.microsoft.com/office/powerpoint/2010/main" val="375309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E5AC-CEED-DF97-9686-0080481D0927}"/>
              </a:ext>
            </a:extLst>
          </p:cNvPr>
          <p:cNvSpPr>
            <a:spLocks noGrp="1"/>
          </p:cNvSpPr>
          <p:nvPr>
            <p:ph type="title"/>
          </p:nvPr>
        </p:nvSpPr>
        <p:spPr/>
        <p:txBody>
          <a:bodyPr/>
          <a:lstStyle/>
          <a:p>
            <a:r>
              <a:rPr lang="en-US" b="1">
                <a:solidFill>
                  <a:schemeClr val="accent5"/>
                </a:solidFill>
                <a:latin typeface="Rufina-Stencil-Bold"/>
              </a:rPr>
              <a:t>Foundation Relations Services</a:t>
            </a:r>
            <a:br>
              <a:rPr lang="en-US" b="1">
                <a:solidFill>
                  <a:schemeClr val="accent5"/>
                </a:solidFill>
                <a:latin typeface="Rufina-Stencil-Bold"/>
              </a:rPr>
            </a:br>
            <a:r>
              <a:rPr lang="en-US"/>
              <a:t>Grant Training and Skill Building</a:t>
            </a:r>
          </a:p>
        </p:txBody>
      </p:sp>
      <p:sp>
        <p:nvSpPr>
          <p:cNvPr id="6" name="Content Placeholder 5">
            <a:extLst>
              <a:ext uri="{FF2B5EF4-FFF2-40B4-BE49-F238E27FC236}">
                <a16:creationId xmlns:a16="http://schemas.microsoft.com/office/drawing/2014/main" id="{B37A98FC-BC38-DFE0-DF3A-9254352A98BD}"/>
              </a:ext>
            </a:extLst>
          </p:cNvPr>
          <p:cNvSpPr>
            <a:spLocks noGrp="1"/>
          </p:cNvSpPr>
          <p:nvPr>
            <p:ph idx="1"/>
          </p:nvPr>
        </p:nvSpPr>
        <p:spPr/>
        <p:txBody>
          <a:bodyPr>
            <a:normAutofit/>
          </a:bodyPr>
          <a:lstStyle/>
          <a:p>
            <a:pPr marL="0" indent="0">
              <a:buNone/>
            </a:pPr>
            <a:endParaRPr lang="en-US" sz="3200"/>
          </a:p>
          <a:p>
            <a:pPr marL="0" indent="0">
              <a:buNone/>
            </a:pPr>
            <a:r>
              <a:rPr lang="en-US" sz="3200"/>
              <a:t>We provide training opportunities to build grant skills for university applicants. Includes:</a:t>
            </a:r>
          </a:p>
          <a:p>
            <a:pPr lvl="1"/>
            <a:r>
              <a:rPr lang="en-US" sz="3200"/>
              <a:t>Proposal development for private foundations</a:t>
            </a:r>
          </a:p>
          <a:p>
            <a:pPr lvl="1"/>
            <a:r>
              <a:rPr lang="en-US" sz="3200"/>
              <a:t>New faculty training</a:t>
            </a:r>
          </a:p>
          <a:p>
            <a:pPr lvl="1"/>
            <a:r>
              <a:rPr lang="en-US" sz="3200"/>
              <a:t>Grant training for academic units</a:t>
            </a:r>
          </a:p>
        </p:txBody>
      </p:sp>
      <p:sp>
        <p:nvSpPr>
          <p:cNvPr id="4" name="Footer Placeholder 3">
            <a:extLst>
              <a:ext uri="{FF2B5EF4-FFF2-40B4-BE49-F238E27FC236}">
                <a16:creationId xmlns:a16="http://schemas.microsoft.com/office/drawing/2014/main" id="{9DA6E48E-DDFD-5768-2BF9-92CD0B74FC9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6691A8E2-7DD7-306B-B6D9-40932C438875}"/>
              </a:ext>
            </a:extLst>
          </p:cNvPr>
          <p:cNvSpPr>
            <a:spLocks noGrp="1"/>
          </p:cNvSpPr>
          <p:nvPr>
            <p:ph type="sldNum" sz="quarter" idx="12"/>
          </p:nvPr>
        </p:nvSpPr>
        <p:spPr/>
        <p:txBody>
          <a:bodyPr/>
          <a:lstStyle/>
          <a:p>
            <a:fld id="{AAB6004F-53F9-E74D-AC89-56EA63355CB3}" type="slidenum">
              <a:rPr lang="en-US" smtClean="0"/>
              <a:pPr/>
              <a:t>9</a:t>
            </a:fld>
            <a:endParaRPr lang="en-US"/>
          </a:p>
        </p:txBody>
      </p:sp>
      <p:pic>
        <p:nvPicPr>
          <p:cNvPr id="8" name="Graphic 7" descr="Classroom with solid fill">
            <a:extLst>
              <a:ext uri="{FF2B5EF4-FFF2-40B4-BE49-F238E27FC236}">
                <a16:creationId xmlns:a16="http://schemas.microsoft.com/office/drawing/2014/main" id="{458D77A3-A979-8C6F-0770-309CBADEE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2900" y="4064000"/>
            <a:ext cx="1943100" cy="1943100"/>
          </a:xfrm>
          <a:prstGeom prst="rect">
            <a:avLst/>
          </a:prstGeom>
        </p:spPr>
      </p:pic>
    </p:spTree>
    <p:extLst>
      <p:ext uri="{BB962C8B-B14F-4D97-AF65-F5344CB8AC3E}">
        <p14:creationId xmlns:p14="http://schemas.microsoft.com/office/powerpoint/2010/main" val="44513630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8" ma:contentTypeDescription="Create a new document." ma:contentTypeScope="" ma:versionID="6e28c05af3795e71edd31138733a95d5">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cbf6d0546cfdcb98eef2e296c5109fa2"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4403C-5A29-4F58-97C1-0CAE5FA47E8E}">
  <ds:schemaRefs>
    <ds:schemaRef ds:uri="5e9d5d7b-c6d5-4464-a2eb-406c707fb8ca"/>
    <ds:schemaRef ds:uri="ec6b7397-146d-4606-9a22-7d9119cb26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63C70D-D8F1-40DB-A4C8-FAF4168B28FC}">
  <ds:schemaRefs>
    <ds:schemaRef ds:uri="http://schemas.microsoft.com/office/2006/documentManagement/types"/>
    <ds:schemaRef ds:uri="http://schemas.openxmlformats.org/package/2006/metadata/core-properties"/>
    <ds:schemaRef ds:uri="http://purl.org/dc/terms/"/>
    <ds:schemaRef ds:uri="5e9d5d7b-c6d5-4464-a2eb-406c707fb8ca"/>
    <ds:schemaRef ds:uri="http://purl.org/dc/elements/1.1/"/>
    <ds:schemaRef ds:uri="http://schemas.microsoft.com/office/2006/metadata/properties"/>
    <ds:schemaRef ds:uri="http://schemas.microsoft.com/office/infopath/2007/PartnerControls"/>
    <ds:schemaRef ds:uri="ec6b7397-146d-4606-9a22-7d9119cb26b6"/>
    <ds:schemaRef ds:uri="http://www.w3.org/XML/1998/namespace"/>
    <ds:schemaRef ds:uri="http://purl.org/dc/dcmitype/"/>
  </ds:schemaRefs>
</ds:datastoreItem>
</file>

<file path=customXml/itemProps3.xml><?xml version="1.0" encoding="utf-8"?>
<ds:datastoreItem xmlns:ds="http://schemas.openxmlformats.org/officeDocument/2006/customXml" ds:itemID="{E13E93A6-F381-442A-BF82-35BF8DDB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TotalTime>
  <Words>1986</Words>
  <Application>Microsoft Office PowerPoint</Application>
  <PresentationFormat>Widescreen</PresentationFormat>
  <Paragraphs>331</Paragraphs>
  <Slides>42</Slides>
  <Notes>38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42</vt:i4>
      </vt:variant>
    </vt:vector>
  </HeadingPairs>
  <TitlesOfParts>
    <vt:vector size="58" baseType="lpstr">
      <vt:lpstr>Aptos</vt:lpstr>
      <vt:lpstr>Arial</vt:lpstr>
      <vt:lpstr>Calibri</vt:lpstr>
      <vt:lpstr>Georgia</vt:lpstr>
      <vt:lpstr>Impact</vt:lpstr>
      <vt:lpstr>Kievit Offc</vt:lpstr>
      <vt:lpstr>KievitPro-Regular</vt:lpstr>
      <vt:lpstr>Lato Black</vt:lpstr>
      <vt:lpstr>Rufina-Stencil-Bold</vt:lpstr>
      <vt:lpstr>Stratum2 Bold</vt:lpstr>
      <vt:lpstr>Times New Roman</vt:lpstr>
      <vt:lpstr>var(--heading--font-family)</vt:lpstr>
      <vt:lpstr>Veranda</vt:lpstr>
      <vt:lpstr>Verdana</vt:lpstr>
      <vt:lpstr>Office Theme</vt:lpstr>
      <vt:lpstr>Office Theme</vt:lpstr>
      <vt:lpstr>Office of foundation relations</vt:lpstr>
      <vt:lpstr>OPEN DOOR</vt:lpstr>
      <vt:lpstr>OSU Foundation Office of Foundation Relations</vt:lpstr>
      <vt:lpstr>Foundation Relations Services</vt:lpstr>
      <vt:lpstr>Foundation Relations Services Prospect Research</vt:lpstr>
      <vt:lpstr>Foundation Relations Services Relationship Management</vt:lpstr>
      <vt:lpstr>Foundation Relations Services Proposal Review, Editing, Submission</vt:lpstr>
      <vt:lpstr>Foundation Relations Services Post-Award Reporting </vt:lpstr>
      <vt:lpstr>Foundation Relations Services Grant Training and Skill Building</vt:lpstr>
      <vt:lpstr>ABOUT PRIVATE FOUNDATIONS</vt:lpstr>
      <vt:lpstr>Philanthropic Giving in 2023</vt:lpstr>
      <vt:lpstr>When you know one private foundation, you know …</vt:lpstr>
      <vt:lpstr>About Private Foundations</vt:lpstr>
      <vt:lpstr>PowerPoint Presentation</vt:lpstr>
      <vt:lpstr>DIFFERENCES BETWEEN PRIVATE AND PUBLIC GRANTS</vt:lpstr>
      <vt:lpstr>PowerPoint Presentation</vt:lpstr>
      <vt:lpstr>KEY DIFFERENCES</vt:lpstr>
      <vt:lpstr>Key Difference #1: STRATEGY</vt:lpstr>
      <vt:lpstr>STRATEGY</vt:lpstr>
      <vt:lpstr>Key Difference #2: IMPACT</vt:lpstr>
      <vt:lpstr>Key Difference #3: AUDIENCE</vt:lpstr>
      <vt:lpstr>AUDIENCE</vt:lpstr>
      <vt:lpstr>WORKING WITH OSU FOUNDATION</vt:lpstr>
      <vt:lpstr>WHERE TO FIND PRIVATE GRANT FUNDING OPPORTUNITIES</vt:lpstr>
      <vt:lpstr>FOUNDATION RELATIONS WEBSITE www.fororegonstate.org/foundationrelations </vt:lpstr>
      <vt:lpstr>RFP Newsletter</vt:lpstr>
      <vt:lpstr>Current RFP Newsletter</vt:lpstr>
      <vt:lpstr>GrantForward</vt:lpstr>
      <vt:lpstr>Philanthropy News Digest</vt:lpstr>
      <vt:lpstr>Cooperative Approach</vt:lpstr>
      <vt:lpstr>Playing Matchmaker</vt:lpstr>
      <vt:lpstr>DISCERNING WHICH OPPORTUNITIES ARE WORTH PURSUING</vt:lpstr>
      <vt:lpstr>IMPACT</vt:lpstr>
      <vt:lpstr>ELIGIBILITY</vt:lpstr>
      <vt:lpstr>PAST FUNDING HISTORY</vt:lpstr>
      <vt:lpstr>TIMELINE AND BUDGET</vt:lpstr>
      <vt:lpstr>COMPETITIVENESS AND SUCCESS RATE</vt:lpstr>
      <vt:lpstr>PRIVATE GRANTS AS PART OF A COMPRENSIVE FUNDING PLAN</vt:lpstr>
      <vt:lpstr>SUMMARY</vt:lpstr>
      <vt:lpstr>COMMON STRATEGIES</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4</cp:revision>
  <dcterms:created xsi:type="dcterms:W3CDTF">2023-03-13T21:52:41Z</dcterms:created>
  <dcterms:modified xsi:type="dcterms:W3CDTF">2025-02-26T19:14:15Z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